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43"/>
  </p:notesMasterIdLst>
  <p:handoutMasterIdLst>
    <p:handoutMasterId r:id="rId44"/>
  </p:handoutMasterIdLst>
  <p:sldIdLst>
    <p:sldId id="394" r:id="rId7"/>
    <p:sldId id="397" r:id="rId8"/>
    <p:sldId id="399" r:id="rId9"/>
    <p:sldId id="400" r:id="rId10"/>
    <p:sldId id="417" r:id="rId11"/>
    <p:sldId id="418" r:id="rId12"/>
    <p:sldId id="419" r:id="rId13"/>
    <p:sldId id="420" r:id="rId14"/>
    <p:sldId id="426" r:id="rId15"/>
    <p:sldId id="427" r:id="rId16"/>
    <p:sldId id="441" r:id="rId17"/>
    <p:sldId id="428" r:id="rId18"/>
    <p:sldId id="451" r:id="rId19"/>
    <p:sldId id="429" r:id="rId20"/>
    <p:sldId id="430" r:id="rId21"/>
    <p:sldId id="421" r:id="rId22"/>
    <p:sldId id="422" r:id="rId23"/>
    <p:sldId id="432" r:id="rId24"/>
    <p:sldId id="409" r:id="rId25"/>
    <p:sldId id="414" r:id="rId26"/>
    <p:sldId id="410" r:id="rId27"/>
    <p:sldId id="433" r:id="rId28"/>
    <p:sldId id="415" r:id="rId29"/>
    <p:sldId id="434" r:id="rId30"/>
    <p:sldId id="450" r:id="rId31"/>
    <p:sldId id="423" r:id="rId32"/>
    <p:sldId id="435" r:id="rId33"/>
    <p:sldId id="436" r:id="rId34"/>
    <p:sldId id="437" r:id="rId35"/>
    <p:sldId id="440" r:id="rId36"/>
    <p:sldId id="445" r:id="rId37"/>
    <p:sldId id="446" r:id="rId38"/>
    <p:sldId id="447" r:id="rId39"/>
    <p:sldId id="448" r:id="rId40"/>
    <p:sldId id="449" r:id="rId41"/>
    <p:sldId id="452" r:id="rId42"/>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397"/>
            <p14:sldId id="399"/>
            <p14:sldId id="400"/>
            <p14:sldId id="417"/>
            <p14:sldId id="418"/>
            <p14:sldId id="419"/>
            <p14:sldId id="420"/>
            <p14:sldId id="426"/>
            <p14:sldId id="427"/>
            <p14:sldId id="441"/>
            <p14:sldId id="428"/>
            <p14:sldId id="451"/>
            <p14:sldId id="429"/>
            <p14:sldId id="430"/>
            <p14:sldId id="421"/>
            <p14:sldId id="422"/>
            <p14:sldId id="432"/>
            <p14:sldId id="409"/>
            <p14:sldId id="414"/>
            <p14:sldId id="410"/>
            <p14:sldId id="433"/>
            <p14:sldId id="415"/>
            <p14:sldId id="434"/>
            <p14:sldId id="450"/>
            <p14:sldId id="423"/>
            <p14:sldId id="435"/>
            <p14:sldId id="436"/>
            <p14:sldId id="437"/>
            <p14:sldId id="440"/>
            <p14:sldId id="445"/>
            <p14:sldId id="446"/>
            <p14:sldId id="447"/>
            <p14:sldId id="448"/>
            <p14:sldId id="449"/>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6B2531-165E-436F-8EA1-A6E10F6C110F}" v="315" dt="2023-02-23T09:03:23.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1" autoAdjust="0"/>
    <p:restoredTop sz="79683" autoAdjust="0"/>
  </p:normalViewPr>
  <p:slideViewPr>
    <p:cSldViewPr snapToGrid="0" snapToObjects="1">
      <p:cViewPr varScale="1">
        <p:scale>
          <a:sx n="66" d="100"/>
          <a:sy n="66" d="100"/>
        </p:scale>
        <p:origin x="44" y="3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Bjerva" userId="5f9a37b0-3882-4083-a67b-834a4d719fc4" providerId="ADAL" clId="{E66B2531-165E-436F-8EA1-A6E10F6C110F}"/>
    <pc:docChg chg="undo custSel addSld delSld modSld sldOrd modSection">
      <pc:chgData name="Johannes Bjerva" userId="5f9a37b0-3882-4083-a67b-834a4d719fc4" providerId="ADAL" clId="{E66B2531-165E-436F-8EA1-A6E10F6C110F}" dt="2023-02-23T09:03:23.879" v="646" actId="20577"/>
      <pc:docMkLst>
        <pc:docMk/>
      </pc:docMkLst>
      <pc:sldChg chg="delSp modSp mod">
        <pc:chgData name="Johannes Bjerva" userId="5f9a37b0-3882-4083-a67b-834a4d719fc4" providerId="ADAL" clId="{E66B2531-165E-436F-8EA1-A6E10F6C110F}" dt="2023-02-23T06:53:54.435" v="525" actId="1076"/>
        <pc:sldMkLst>
          <pc:docMk/>
          <pc:sldMk cId="781574512" sldId="394"/>
        </pc:sldMkLst>
        <pc:spChg chg="mod">
          <ac:chgData name="Johannes Bjerva" userId="5f9a37b0-3882-4083-a67b-834a4d719fc4" providerId="ADAL" clId="{E66B2531-165E-436F-8EA1-A6E10F6C110F}" dt="2023-02-23T05:27:30.652" v="2" actId="6549"/>
          <ac:spMkLst>
            <pc:docMk/>
            <pc:sldMk cId="781574512" sldId="394"/>
            <ac:spMk id="4" creationId="{00000000-0000-0000-0000-000000000000}"/>
          </ac:spMkLst>
        </pc:spChg>
        <pc:spChg chg="mod">
          <ac:chgData name="Johannes Bjerva" userId="5f9a37b0-3882-4083-a67b-834a4d719fc4" providerId="ADAL" clId="{E66B2531-165E-436F-8EA1-A6E10F6C110F}" dt="2023-02-23T06:53:54.435" v="525" actId="1076"/>
          <ac:spMkLst>
            <pc:docMk/>
            <pc:sldMk cId="781574512" sldId="394"/>
            <ac:spMk id="88" creationId="{6DB2230B-B63F-4D64-9D46-2C1A0E6B8278}"/>
          </ac:spMkLst>
        </pc:spChg>
        <pc:picChg chg="del">
          <ac:chgData name="Johannes Bjerva" userId="5f9a37b0-3882-4083-a67b-834a4d719fc4" providerId="ADAL" clId="{E66B2531-165E-436F-8EA1-A6E10F6C110F}" dt="2023-02-23T06:03:57.652" v="153" actId="478"/>
          <ac:picMkLst>
            <pc:docMk/>
            <pc:sldMk cId="781574512" sldId="394"/>
            <ac:picMk id="3" creationId="{6497DA48-84F2-4912-A7D4-10129890BE7A}"/>
          </ac:picMkLst>
        </pc:picChg>
      </pc:sldChg>
      <pc:sldChg chg="modSp">
        <pc:chgData name="Johannes Bjerva" userId="5f9a37b0-3882-4083-a67b-834a4d719fc4" providerId="ADAL" clId="{E66B2531-165E-436F-8EA1-A6E10F6C110F}" dt="2023-02-23T06:09:06.019" v="177" actId="20577"/>
        <pc:sldMkLst>
          <pc:docMk/>
          <pc:sldMk cId="75527458" sldId="400"/>
        </pc:sldMkLst>
        <pc:spChg chg="mod">
          <ac:chgData name="Johannes Bjerva" userId="5f9a37b0-3882-4083-a67b-834a4d719fc4" providerId="ADAL" clId="{E66B2531-165E-436F-8EA1-A6E10F6C110F}" dt="2023-02-23T06:09:06.019" v="177" actId="20577"/>
          <ac:spMkLst>
            <pc:docMk/>
            <pc:sldMk cId="75527458" sldId="400"/>
            <ac:spMk id="4" creationId="{00000000-0000-0000-0000-000000000000}"/>
          </ac:spMkLst>
        </pc:spChg>
      </pc:sldChg>
      <pc:sldChg chg="modSp mod modAnim">
        <pc:chgData name="Johannes Bjerva" userId="5f9a37b0-3882-4083-a67b-834a4d719fc4" providerId="ADAL" clId="{E66B2531-165E-436F-8EA1-A6E10F6C110F}" dt="2023-02-23T05:59:04.256" v="94" actId="20577"/>
        <pc:sldMkLst>
          <pc:docMk/>
          <pc:sldMk cId="1845540697" sldId="418"/>
        </pc:sldMkLst>
        <pc:spChg chg="mod">
          <ac:chgData name="Johannes Bjerva" userId="5f9a37b0-3882-4083-a67b-834a4d719fc4" providerId="ADAL" clId="{E66B2531-165E-436F-8EA1-A6E10F6C110F}" dt="2023-02-23T05:59:04.256" v="94" actId="20577"/>
          <ac:spMkLst>
            <pc:docMk/>
            <pc:sldMk cId="1845540697" sldId="418"/>
            <ac:spMk id="4" creationId="{00000000-0000-0000-0000-000000000000}"/>
          </ac:spMkLst>
        </pc:spChg>
      </pc:sldChg>
      <pc:sldChg chg="delSp mod delAnim">
        <pc:chgData name="Johannes Bjerva" userId="5f9a37b0-3882-4083-a67b-834a4d719fc4" providerId="ADAL" clId="{E66B2531-165E-436F-8EA1-A6E10F6C110F}" dt="2023-02-23T06:09:43.816" v="179" actId="478"/>
        <pc:sldMkLst>
          <pc:docMk/>
          <pc:sldMk cId="2383456288" sldId="419"/>
        </pc:sldMkLst>
        <pc:picChg chg="del">
          <ac:chgData name="Johannes Bjerva" userId="5f9a37b0-3882-4083-a67b-834a4d719fc4" providerId="ADAL" clId="{E66B2531-165E-436F-8EA1-A6E10F6C110F}" dt="2023-02-23T06:09:42.470" v="178" actId="478"/>
          <ac:picMkLst>
            <pc:docMk/>
            <pc:sldMk cId="2383456288" sldId="419"/>
            <ac:picMk id="7" creationId="{00000000-0000-0000-0000-000000000000}"/>
          </ac:picMkLst>
        </pc:picChg>
        <pc:picChg chg="del">
          <ac:chgData name="Johannes Bjerva" userId="5f9a37b0-3882-4083-a67b-834a4d719fc4" providerId="ADAL" clId="{E66B2531-165E-436F-8EA1-A6E10F6C110F}" dt="2023-02-23T06:09:43.816" v="179" actId="478"/>
          <ac:picMkLst>
            <pc:docMk/>
            <pc:sldMk cId="2383456288" sldId="419"/>
            <ac:picMk id="8" creationId="{00000000-0000-0000-0000-000000000000}"/>
          </ac:picMkLst>
        </pc:picChg>
      </pc:sldChg>
      <pc:sldChg chg="addSp modSp mod modAnim">
        <pc:chgData name="Johannes Bjerva" userId="5f9a37b0-3882-4083-a67b-834a4d719fc4" providerId="ADAL" clId="{E66B2531-165E-436F-8EA1-A6E10F6C110F}" dt="2023-02-23T06:11:17.476" v="246"/>
        <pc:sldMkLst>
          <pc:docMk/>
          <pc:sldMk cId="3654645023" sldId="420"/>
        </pc:sldMkLst>
        <pc:spChg chg="mod">
          <ac:chgData name="Johannes Bjerva" userId="5f9a37b0-3882-4083-a67b-834a4d719fc4" providerId="ADAL" clId="{E66B2531-165E-436F-8EA1-A6E10F6C110F}" dt="2023-02-23T06:06:43.019" v="170" actId="14100"/>
          <ac:spMkLst>
            <pc:docMk/>
            <pc:sldMk cId="3654645023" sldId="420"/>
            <ac:spMk id="3" creationId="{00000000-0000-0000-0000-000000000000}"/>
          </ac:spMkLst>
        </pc:spChg>
        <pc:spChg chg="add mod">
          <ac:chgData name="Johannes Bjerva" userId="5f9a37b0-3882-4083-a67b-834a4d719fc4" providerId="ADAL" clId="{E66B2531-165E-436F-8EA1-A6E10F6C110F}" dt="2023-02-23T06:10:45.001" v="183" actId="1582"/>
          <ac:spMkLst>
            <pc:docMk/>
            <pc:sldMk cId="3654645023" sldId="420"/>
            <ac:spMk id="9" creationId="{3F6ADCD9-3322-0F3C-D79E-7CD1C01E855A}"/>
          </ac:spMkLst>
        </pc:spChg>
        <pc:spChg chg="add mod">
          <ac:chgData name="Johannes Bjerva" userId="5f9a37b0-3882-4083-a67b-834a4d719fc4" providerId="ADAL" clId="{E66B2531-165E-436F-8EA1-A6E10F6C110F}" dt="2023-02-23T06:11:12.660" v="245" actId="1076"/>
          <ac:spMkLst>
            <pc:docMk/>
            <pc:sldMk cId="3654645023" sldId="420"/>
            <ac:spMk id="12" creationId="{9FDBCA41-6FB9-D8D3-4538-3DD55F2321B8}"/>
          </ac:spMkLst>
        </pc:spChg>
        <pc:cxnChg chg="add">
          <ac:chgData name="Johannes Bjerva" userId="5f9a37b0-3882-4083-a67b-834a4d719fc4" providerId="ADAL" clId="{E66B2531-165E-436F-8EA1-A6E10F6C110F}" dt="2023-02-23T06:10:51.452" v="184" actId="11529"/>
          <ac:cxnSpMkLst>
            <pc:docMk/>
            <pc:sldMk cId="3654645023" sldId="420"/>
            <ac:cxnSpMk id="11" creationId="{EB05DF67-FD73-41F4-E5C0-AF8AED475119}"/>
          </ac:cxnSpMkLst>
        </pc:cxnChg>
      </pc:sldChg>
      <pc:sldChg chg="addSp delSp modSp mod">
        <pc:chgData name="Johannes Bjerva" userId="5f9a37b0-3882-4083-a67b-834a4d719fc4" providerId="ADAL" clId="{E66B2531-165E-436F-8EA1-A6E10F6C110F}" dt="2023-02-23T06:17:42.989" v="397" actId="21"/>
        <pc:sldMkLst>
          <pc:docMk/>
          <pc:sldMk cId="2159755088" sldId="421"/>
        </pc:sldMkLst>
        <pc:spChg chg="add del mod">
          <ac:chgData name="Johannes Bjerva" userId="5f9a37b0-3882-4083-a67b-834a4d719fc4" providerId="ADAL" clId="{E66B2531-165E-436F-8EA1-A6E10F6C110F}" dt="2023-02-23T06:17:42.989" v="397" actId="21"/>
          <ac:spMkLst>
            <pc:docMk/>
            <pc:sldMk cId="2159755088" sldId="421"/>
            <ac:spMk id="6" creationId="{57612DEA-5151-51C0-FCB0-BFDDCB9A3615}"/>
          </ac:spMkLst>
        </pc:spChg>
        <pc:spChg chg="add del mod">
          <ac:chgData name="Johannes Bjerva" userId="5f9a37b0-3882-4083-a67b-834a4d719fc4" providerId="ADAL" clId="{E66B2531-165E-436F-8EA1-A6E10F6C110F}" dt="2023-02-23T06:17:42.989" v="397" actId="21"/>
          <ac:spMkLst>
            <pc:docMk/>
            <pc:sldMk cId="2159755088" sldId="421"/>
            <ac:spMk id="7" creationId="{CF15B651-AAAF-DAA7-B9D5-4D74E015A136}"/>
          </ac:spMkLst>
        </pc:spChg>
        <pc:spChg chg="add del mod">
          <ac:chgData name="Johannes Bjerva" userId="5f9a37b0-3882-4083-a67b-834a4d719fc4" providerId="ADAL" clId="{E66B2531-165E-436F-8EA1-A6E10F6C110F}" dt="2023-02-23T06:17:42.989" v="397" actId="21"/>
          <ac:spMkLst>
            <pc:docMk/>
            <pc:sldMk cId="2159755088" sldId="421"/>
            <ac:spMk id="8" creationId="{85A7B2B4-E003-938C-4B27-21FFDD769788}"/>
          </ac:spMkLst>
        </pc:spChg>
        <pc:spChg chg="add del mod">
          <ac:chgData name="Johannes Bjerva" userId="5f9a37b0-3882-4083-a67b-834a4d719fc4" providerId="ADAL" clId="{E66B2531-165E-436F-8EA1-A6E10F6C110F}" dt="2023-02-23T06:17:42.989" v="397" actId="21"/>
          <ac:spMkLst>
            <pc:docMk/>
            <pc:sldMk cId="2159755088" sldId="421"/>
            <ac:spMk id="9" creationId="{84415416-D1EB-AE48-A46E-F5BC8FD3007F}"/>
          </ac:spMkLst>
        </pc:spChg>
      </pc:sldChg>
      <pc:sldChg chg="addSp modSp modAnim">
        <pc:chgData name="Johannes Bjerva" userId="5f9a37b0-3882-4083-a67b-834a4d719fc4" providerId="ADAL" clId="{E66B2531-165E-436F-8EA1-A6E10F6C110F}" dt="2023-02-23T06:17:51.646" v="400"/>
        <pc:sldMkLst>
          <pc:docMk/>
          <pc:sldMk cId="2858233041" sldId="422"/>
        </pc:sldMkLst>
        <pc:spChg chg="add mod">
          <ac:chgData name="Johannes Bjerva" userId="5f9a37b0-3882-4083-a67b-834a4d719fc4" providerId="ADAL" clId="{E66B2531-165E-436F-8EA1-A6E10F6C110F}" dt="2023-02-23T06:17:44.079" v="398"/>
          <ac:spMkLst>
            <pc:docMk/>
            <pc:sldMk cId="2858233041" sldId="422"/>
            <ac:spMk id="4" creationId="{56CB017E-DFBF-D6CF-DD3B-5311A7359883}"/>
          </ac:spMkLst>
        </pc:spChg>
        <pc:spChg chg="add mod">
          <ac:chgData name="Johannes Bjerva" userId="5f9a37b0-3882-4083-a67b-834a4d719fc4" providerId="ADAL" clId="{E66B2531-165E-436F-8EA1-A6E10F6C110F}" dt="2023-02-23T06:17:44.079" v="398"/>
          <ac:spMkLst>
            <pc:docMk/>
            <pc:sldMk cId="2858233041" sldId="422"/>
            <ac:spMk id="6" creationId="{8C8CEE0A-C398-5A74-69A2-B3E25DC661F4}"/>
          </ac:spMkLst>
        </pc:spChg>
        <pc:spChg chg="add mod">
          <ac:chgData name="Johannes Bjerva" userId="5f9a37b0-3882-4083-a67b-834a4d719fc4" providerId="ADAL" clId="{E66B2531-165E-436F-8EA1-A6E10F6C110F}" dt="2023-02-23T06:17:44.079" v="398"/>
          <ac:spMkLst>
            <pc:docMk/>
            <pc:sldMk cId="2858233041" sldId="422"/>
            <ac:spMk id="11" creationId="{ACEC1141-480C-F8B4-3227-AE73F9891BAD}"/>
          </ac:spMkLst>
        </pc:spChg>
        <pc:spChg chg="add mod">
          <ac:chgData name="Johannes Bjerva" userId="5f9a37b0-3882-4083-a67b-834a4d719fc4" providerId="ADAL" clId="{E66B2531-165E-436F-8EA1-A6E10F6C110F}" dt="2023-02-23T06:17:44.079" v="398"/>
          <ac:spMkLst>
            <pc:docMk/>
            <pc:sldMk cId="2858233041" sldId="422"/>
            <ac:spMk id="12" creationId="{9EDAA9FC-8BFB-9F1D-D809-F9D1FD600B0A}"/>
          </ac:spMkLst>
        </pc:spChg>
      </pc:sldChg>
      <pc:sldChg chg="delSp del mod delAnim">
        <pc:chgData name="Johannes Bjerva" userId="5f9a37b0-3882-4083-a67b-834a4d719fc4" providerId="ADAL" clId="{E66B2531-165E-436F-8EA1-A6E10F6C110F}" dt="2023-02-23T05:46:34.266" v="4" actId="47"/>
        <pc:sldMkLst>
          <pc:docMk/>
          <pc:sldMk cId="3300027942" sldId="425"/>
        </pc:sldMkLst>
        <pc:spChg chg="del">
          <ac:chgData name="Johannes Bjerva" userId="5f9a37b0-3882-4083-a67b-834a4d719fc4" providerId="ADAL" clId="{E66B2531-165E-436F-8EA1-A6E10F6C110F}" dt="2023-02-23T05:46:30.928" v="3" actId="478"/>
          <ac:spMkLst>
            <pc:docMk/>
            <pc:sldMk cId="3300027942" sldId="425"/>
            <ac:spMk id="7" creationId="{00000000-0000-0000-0000-000000000000}"/>
          </ac:spMkLst>
        </pc:spChg>
      </pc:sldChg>
      <pc:sldChg chg="addSp modSp mod modAnim">
        <pc:chgData name="Johannes Bjerva" userId="5f9a37b0-3882-4083-a67b-834a4d719fc4" providerId="ADAL" clId="{E66B2531-165E-436F-8EA1-A6E10F6C110F}" dt="2023-02-23T06:12:41.277" v="375"/>
        <pc:sldMkLst>
          <pc:docMk/>
          <pc:sldMk cId="4083174837" sldId="426"/>
        </pc:sldMkLst>
        <pc:spChg chg="mod">
          <ac:chgData name="Johannes Bjerva" userId="5f9a37b0-3882-4083-a67b-834a4d719fc4" providerId="ADAL" clId="{E66B2531-165E-436F-8EA1-A6E10F6C110F}" dt="2023-02-23T06:06:47.160" v="172" actId="14100"/>
          <ac:spMkLst>
            <pc:docMk/>
            <pc:sldMk cId="4083174837" sldId="426"/>
            <ac:spMk id="3" creationId="{00000000-0000-0000-0000-000000000000}"/>
          </ac:spMkLst>
        </pc:spChg>
        <pc:spChg chg="add mod">
          <ac:chgData name="Johannes Bjerva" userId="5f9a37b0-3882-4083-a67b-834a4d719fc4" providerId="ADAL" clId="{E66B2531-165E-436F-8EA1-A6E10F6C110F}" dt="2023-02-23T06:12:35.197" v="374" actId="1076"/>
          <ac:spMkLst>
            <pc:docMk/>
            <pc:sldMk cId="4083174837" sldId="426"/>
            <ac:spMk id="6" creationId="{83043B60-B6B0-ECF2-FB46-85A4D7EDD8F4}"/>
          </ac:spMkLst>
        </pc:spChg>
      </pc:sldChg>
      <pc:sldChg chg="modSp mod">
        <pc:chgData name="Johannes Bjerva" userId="5f9a37b0-3882-4083-a67b-834a4d719fc4" providerId="ADAL" clId="{E66B2531-165E-436F-8EA1-A6E10F6C110F}" dt="2023-02-23T08:08:18.962" v="639" actId="20577"/>
        <pc:sldMkLst>
          <pc:docMk/>
          <pc:sldMk cId="1780096325" sldId="428"/>
        </pc:sldMkLst>
        <pc:spChg chg="mod">
          <ac:chgData name="Johannes Bjerva" userId="5f9a37b0-3882-4083-a67b-834a4d719fc4" providerId="ADAL" clId="{E66B2531-165E-436F-8EA1-A6E10F6C110F}" dt="2023-02-23T08:08:18.962" v="639" actId="20577"/>
          <ac:spMkLst>
            <pc:docMk/>
            <pc:sldMk cId="1780096325" sldId="428"/>
            <ac:spMk id="4" creationId="{00000000-0000-0000-0000-000000000000}"/>
          </ac:spMkLst>
        </pc:spChg>
        <pc:spChg chg="mod">
          <ac:chgData name="Johannes Bjerva" userId="5f9a37b0-3882-4083-a67b-834a4d719fc4" providerId="ADAL" clId="{E66B2531-165E-436F-8EA1-A6E10F6C110F}" dt="2023-02-23T06:04:45.765" v="159" actId="20577"/>
          <ac:spMkLst>
            <pc:docMk/>
            <pc:sldMk cId="1780096325" sldId="428"/>
            <ac:spMk id="7" creationId="{9DF583EF-A841-4AC5-9870-DA5177FAA9BF}"/>
          </ac:spMkLst>
        </pc:spChg>
      </pc:sldChg>
      <pc:sldChg chg="modSp mod">
        <pc:chgData name="Johannes Bjerva" userId="5f9a37b0-3882-4083-a67b-834a4d719fc4" providerId="ADAL" clId="{E66B2531-165E-436F-8EA1-A6E10F6C110F}" dt="2023-02-23T06:12:55.377" v="378" actId="14100"/>
        <pc:sldMkLst>
          <pc:docMk/>
          <pc:sldMk cId="4146552763" sldId="429"/>
        </pc:sldMkLst>
        <pc:spChg chg="mod">
          <ac:chgData name="Johannes Bjerva" userId="5f9a37b0-3882-4083-a67b-834a4d719fc4" providerId="ADAL" clId="{E66B2531-165E-436F-8EA1-A6E10F6C110F}" dt="2023-02-23T06:12:55.377" v="378" actId="14100"/>
          <ac:spMkLst>
            <pc:docMk/>
            <pc:sldMk cId="4146552763" sldId="429"/>
            <ac:spMk id="4" creationId="{00000000-0000-0000-0000-000000000000}"/>
          </ac:spMkLst>
        </pc:spChg>
      </pc:sldChg>
      <pc:sldChg chg="addSp modSp mod modAnim">
        <pc:chgData name="Johannes Bjerva" userId="5f9a37b0-3882-4083-a67b-834a4d719fc4" providerId="ADAL" clId="{E66B2531-165E-436F-8EA1-A6E10F6C110F}" dt="2023-02-23T06:20:56.822" v="415" actId="20577"/>
        <pc:sldMkLst>
          <pc:docMk/>
          <pc:sldMk cId="2007133165" sldId="432"/>
        </pc:sldMkLst>
        <pc:spChg chg="mod">
          <ac:chgData name="Johannes Bjerva" userId="5f9a37b0-3882-4083-a67b-834a4d719fc4" providerId="ADAL" clId="{E66B2531-165E-436F-8EA1-A6E10F6C110F}" dt="2023-02-23T06:20:56.822" v="415" actId="20577"/>
          <ac:spMkLst>
            <pc:docMk/>
            <pc:sldMk cId="2007133165" sldId="432"/>
            <ac:spMk id="4" creationId="{00000000-0000-0000-0000-000000000000}"/>
          </ac:spMkLst>
        </pc:spChg>
        <pc:spChg chg="add mod">
          <ac:chgData name="Johannes Bjerva" userId="5f9a37b0-3882-4083-a67b-834a4d719fc4" providerId="ADAL" clId="{E66B2531-165E-436F-8EA1-A6E10F6C110F}" dt="2023-02-23T06:18:17.617" v="406" actId="14100"/>
          <ac:spMkLst>
            <pc:docMk/>
            <pc:sldMk cId="2007133165" sldId="432"/>
            <ac:spMk id="5" creationId="{6A015AED-2DD7-EEC2-838F-05758C522611}"/>
          </ac:spMkLst>
        </pc:spChg>
        <pc:spChg chg="add mod">
          <ac:chgData name="Johannes Bjerva" userId="5f9a37b0-3882-4083-a67b-834a4d719fc4" providerId="ADAL" clId="{E66B2531-165E-436F-8EA1-A6E10F6C110F}" dt="2023-02-23T06:18:14.069" v="405" actId="14100"/>
          <ac:spMkLst>
            <pc:docMk/>
            <pc:sldMk cId="2007133165" sldId="432"/>
            <ac:spMk id="7" creationId="{89EFAD02-3B44-9DA9-A38A-9840292C4A67}"/>
          </ac:spMkLst>
        </pc:spChg>
        <pc:spChg chg="add mod">
          <ac:chgData name="Johannes Bjerva" userId="5f9a37b0-3882-4083-a67b-834a4d719fc4" providerId="ADAL" clId="{E66B2531-165E-436F-8EA1-A6E10F6C110F}" dt="2023-02-23T06:18:22.049" v="408" actId="14100"/>
          <ac:spMkLst>
            <pc:docMk/>
            <pc:sldMk cId="2007133165" sldId="432"/>
            <ac:spMk id="8" creationId="{23BA45B3-C5BA-D457-83A2-2D4D34AC65BF}"/>
          </ac:spMkLst>
        </pc:spChg>
        <pc:spChg chg="add mod">
          <ac:chgData name="Johannes Bjerva" userId="5f9a37b0-3882-4083-a67b-834a4d719fc4" providerId="ADAL" clId="{E66B2531-165E-436F-8EA1-A6E10F6C110F}" dt="2023-02-23T06:18:27.319" v="411" actId="14100"/>
          <ac:spMkLst>
            <pc:docMk/>
            <pc:sldMk cId="2007133165" sldId="432"/>
            <ac:spMk id="9" creationId="{12765937-80AC-137F-7433-AA2A68E2CA28}"/>
          </ac:spMkLst>
        </pc:spChg>
        <pc:picChg chg="add mod">
          <ac:chgData name="Johannes Bjerva" userId="5f9a37b0-3882-4083-a67b-834a4d719fc4" providerId="ADAL" clId="{E66B2531-165E-436F-8EA1-A6E10F6C110F}" dt="2023-02-23T06:18:47.106" v="414" actId="1076"/>
          <ac:picMkLst>
            <pc:docMk/>
            <pc:sldMk cId="2007133165" sldId="432"/>
            <ac:picMk id="10" creationId="{E352D211-2AD5-9757-FAF2-6FA69CA8B3EC}"/>
          </ac:picMkLst>
        </pc:picChg>
      </pc:sldChg>
      <pc:sldChg chg="modSp">
        <pc:chgData name="Johannes Bjerva" userId="5f9a37b0-3882-4083-a67b-834a4d719fc4" providerId="ADAL" clId="{E66B2531-165E-436F-8EA1-A6E10F6C110F}" dt="2023-02-23T06:21:34.183" v="421" actId="20577"/>
        <pc:sldMkLst>
          <pc:docMk/>
          <pc:sldMk cId="2011347955" sldId="433"/>
        </pc:sldMkLst>
        <pc:spChg chg="mod">
          <ac:chgData name="Johannes Bjerva" userId="5f9a37b0-3882-4083-a67b-834a4d719fc4" providerId="ADAL" clId="{E66B2531-165E-436F-8EA1-A6E10F6C110F}" dt="2023-02-23T06:21:34.183" v="421" actId="20577"/>
          <ac:spMkLst>
            <pc:docMk/>
            <pc:sldMk cId="2011347955" sldId="433"/>
            <ac:spMk id="4" creationId="{00000000-0000-0000-0000-000000000000}"/>
          </ac:spMkLst>
        </pc:spChg>
      </pc:sldChg>
      <pc:sldChg chg="addSp modSp mod modAnim">
        <pc:chgData name="Johannes Bjerva" userId="5f9a37b0-3882-4083-a67b-834a4d719fc4" providerId="ADAL" clId="{E66B2531-165E-436F-8EA1-A6E10F6C110F}" dt="2023-02-23T07:10:47.677" v="634" actId="1076"/>
        <pc:sldMkLst>
          <pc:docMk/>
          <pc:sldMk cId="3273331964" sldId="440"/>
        </pc:sldMkLst>
        <pc:spChg chg="add mod">
          <ac:chgData name="Johannes Bjerva" userId="5f9a37b0-3882-4083-a67b-834a4d719fc4" providerId="ADAL" clId="{E66B2531-165E-436F-8EA1-A6E10F6C110F}" dt="2023-02-23T07:10:47.677" v="634" actId="1076"/>
          <ac:spMkLst>
            <pc:docMk/>
            <pc:sldMk cId="3273331964" sldId="440"/>
            <ac:spMk id="7" creationId="{87EA08A0-28FA-7F10-5C7E-7013E7D01136}"/>
          </ac:spMkLst>
        </pc:spChg>
        <pc:spChg chg="add mod">
          <ac:chgData name="Johannes Bjerva" userId="5f9a37b0-3882-4083-a67b-834a4d719fc4" providerId="ADAL" clId="{E66B2531-165E-436F-8EA1-A6E10F6C110F}" dt="2023-02-23T07:10:47.677" v="634" actId="1076"/>
          <ac:spMkLst>
            <pc:docMk/>
            <pc:sldMk cId="3273331964" sldId="440"/>
            <ac:spMk id="8" creationId="{F4DB2D2D-2602-023D-C4E5-C84B28892822}"/>
          </ac:spMkLst>
        </pc:spChg>
        <pc:spChg chg="add mod">
          <ac:chgData name="Johannes Bjerva" userId="5f9a37b0-3882-4083-a67b-834a4d719fc4" providerId="ADAL" clId="{E66B2531-165E-436F-8EA1-A6E10F6C110F}" dt="2023-02-23T07:10:47.677" v="634" actId="1076"/>
          <ac:spMkLst>
            <pc:docMk/>
            <pc:sldMk cId="3273331964" sldId="440"/>
            <ac:spMk id="9" creationId="{FE5E5A60-9A3F-127F-48D5-1FB9F0B205F1}"/>
          </ac:spMkLst>
        </pc:spChg>
        <pc:cxnChg chg="add mod">
          <ac:chgData name="Johannes Bjerva" userId="5f9a37b0-3882-4083-a67b-834a4d719fc4" providerId="ADAL" clId="{E66B2531-165E-436F-8EA1-A6E10F6C110F}" dt="2023-02-23T07:10:47.677" v="634" actId="1076"/>
          <ac:cxnSpMkLst>
            <pc:docMk/>
            <pc:sldMk cId="3273331964" sldId="440"/>
            <ac:cxnSpMk id="5" creationId="{B152C684-5584-7F85-5B98-D01902716579}"/>
          </ac:cxnSpMkLst>
        </pc:cxnChg>
        <pc:cxnChg chg="add mod">
          <ac:chgData name="Johannes Bjerva" userId="5f9a37b0-3882-4083-a67b-834a4d719fc4" providerId="ADAL" clId="{E66B2531-165E-436F-8EA1-A6E10F6C110F}" dt="2023-02-23T07:10:47.677" v="634" actId="1076"/>
          <ac:cxnSpMkLst>
            <pc:docMk/>
            <pc:sldMk cId="3273331964" sldId="440"/>
            <ac:cxnSpMk id="6" creationId="{A7BC4E4F-041A-9046-A4B6-E9884F097741}"/>
          </ac:cxnSpMkLst>
        </pc:cxnChg>
      </pc:sldChg>
      <pc:sldChg chg="addSp delSp modSp add mod ord delAnim modAnim">
        <pc:chgData name="Johannes Bjerva" userId="5f9a37b0-3882-4083-a67b-834a4d719fc4" providerId="ADAL" clId="{E66B2531-165E-436F-8EA1-A6E10F6C110F}" dt="2023-02-23T07:06:49.790" v="630" actId="20577"/>
        <pc:sldMkLst>
          <pc:docMk/>
          <pc:sldMk cId="3798457345" sldId="441"/>
        </pc:sldMkLst>
        <pc:spChg chg="mod">
          <ac:chgData name="Johannes Bjerva" userId="5f9a37b0-3882-4083-a67b-834a4d719fc4" providerId="ADAL" clId="{E66B2531-165E-436F-8EA1-A6E10F6C110F}" dt="2023-02-23T06:02:23.824" v="132"/>
          <ac:spMkLst>
            <pc:docMk/>
            <pc:sldMk cId="3798457345" sldId="441"/>
            <ac:spMk id="3" creationId="{00000000-0000-0000-0000-000000000000}"/>
          </ac:spMkLst>
        </pc:spChg>
        <pc:spChg chg="del mod">
          <ac:chgData name="Johannes Bjerva" userId="5f9a37b0-3882-4083-a67b-834a4d719fc4" providerId="ADAL" clId="{E66B2531-165E-436F-8EA1-A6E10F6C110F}" dt="2023-02-23T06:02:27.061" v="134" actId="478"/>
          <ac:spMkLst>
            <pc:docMk/>
            <pc:sldMk cId="3798457345" sldId="441"/>
            <ac:spMk id="4" creationId="{00000000-0000-0000-0000-000000000000}"/>
          </ac:spMkLst>
        </pc:spChg>
        <pc:spChg chg="mod">
          <ac:chgData name="Johannes Bjerva" userId="5f9a37b0-3882-4083-a67b-834a4d719fc4" providerId="ADAL" clId="{E66B2531-165E-436F-8EA1-A6E10F6C110F}" dt="2023-02-23T07:06:49.790" v="630" actId="20577"/>
          <ac:spMkLst>
            <pc:docMk/>
            <pc:sldMk cId="3798457345" sldId="441"/>
            <ac:spMk id="5" creationId="{641E054F-4598-428B-BF46-AD44E0D66064}"/>
          </ac:spMkLst>
        </pc:spChg>
        <pc:spChg chg="add del mod">
          <ac:chgData name="Johannes Bjerva" userId="5f9a37b0-3882-4083-a67b-834a4d719fc4" providerId="ADAL" clId="{E66B2531-165E-436F-8EA1-A6E10F6C110F}" dt="2023-02-23T06:02:29.124" v="135" actId="478"/>
          <ac:spMkLst>
            <pc:docMk/>
            <pc:sldMk cId="3798457345" sldId="441"/>
            <ac:spMk id="8" creationId="{A9F1307D-AD09-36A5-CA03-A568FD9B6374}"/>
          </ac:spMkLst>
        </pc:spChg>
        <pc:picChg chg="del">
          <ac:chgData name="Johannes Bjerva" userId="5f9a37b0-3882-4083-a67b-834a4d719fc4" providerId="ADAL" clId="{E66B2531-165E-436F-8EA1-A6E10F6C110F}" dt="2023-02-23T07:05:25.108" v="526" actId="478"/>
          <ac:picMkLst>
            <pc:docMk/>
            <pc:sldMk cId="3798457345" sldId="441"/>
            <ac:picMk id="7" creationId="{BADAFD49-0A6C-4C7D-A04D-EC0D53B4698D}"/>
          </ac:picMkLst>
        </pc:picChg>
        <pc:picChg chg="add mod">
          <ac:chgData name="Johannes Bjerva" userId="5f9a37b0-3882-4083-a67b-834a4d719fc4" providerId="ADAL" clId="{E66B2531-165E-436F-8EA1-A6E10F6C110F}" dt="2023-02-23T07:05:25.558" v="527"/>
          <ac:picMkLst>
            <pc:docMk/>
            <pc:sldMk cId="3798457345" sldId="441"/>
            <ac:picMk id="9" creationId="{E3153EB8-BF3D-06E8-95EE-30886FFB2052}"/>
          </ac:picMkLst>
        </pc:picChg>
      </pc:sldChg>
      <pc:sldChg chg="modSp modAnim">
        <pc:chgData name="Johannes Bjerva" userId="5f9a37b0-3882-4083-a67b-834a4d719fc4" providerId="ADAL" clId="{E66B2531-165E-436F-8EA1-A6E10F6C110F}" dt="2023-02-23T06:23:43.128" v="455" actId="20577"/>
        <pc:sldMkLst>
          <pc:docMk/>
          <pc:sldMk cId="2069070330" sldId="445"/>
        </pc:sldMkLst>
        <pc:spChg chg="mod">
          <ac:chgData name="Johannes Bjerva" userId="5f9a37b0-3882-4083-a67b-834a4d719fc4" providerId="ADAL" clId="{E66B2531-165E-436F-8EA1-A6E10F6C110F}" dt="2023-02-23T06:23:43.128" v="455" actId="20577"/>
          <ac:spMkLst>
            <pc:docMk/>
            <pc:sldMk cId="2069070330" sldId="445"/>
            <ac:spMk id="4" creationId="{00000000-0000-0000-0000-000000000000}"/>
          </ac:spMkLst>
        </pc:spChg>
      </pc:sldChg>
      <pc:sldChg chg="modSp mod">
        <pc:chgData name="Johannes Bjerva" userId="5f9a37b0-3882-4083-a67b-834a4d719fc4" providerId="ADAL" clId="{E66B2531-165E-436F-8EA1-A6E10F6C110F}" dt="2023-02-23T09:03:23.879" v="646" actId="20577"/>
        <pc:sldMkLst>
          <pc:docMk/>
          <pc:sldMk cId="2568655631" sldId="450"/>
        </pc:sldMkLst>
        <pc:spChg chg="mod">
          <ac:chgData name="Johannes Bjerva" userId="5f9a37b0-3882-4083-a67b-834a4d719fc4" providerId="ADAL" clId="{E66B2531-165E-436F-8EA1-A6E10F6C110F}" dt="2023-02-23T09:03:23.879" v="646" actId="20577"/>
          <ac:spMkLst>
            <pc:docMk/>
            <pc:sldMk cId="2568655631" sldId="450"/>
            <ac:spMk id="4" creationId="{00000000-0000-0000-0000-000000000000}"/>
          </ac:spMkLst>
        </pc:spChg>
        <pc:spChg chg="mod">
          <ac:chgData name="Johannes Bjerva" userId="5f9a37b0-3882-4083-a67b-834a4d719fc4" providerId="ADAL" clId="{E66B2531-165E-436F-8EA1-A6E10F6C110F}" dt="2023-02-23T06:04:55.371" v="164" actId="20577"/>
          <ac:spMkLst>
            <pc:docMk/>
            <pc:sldMk cId="2568655631" sldId="450"/>
            <ac:spMk id="7" creationId="{9DF583EF-A841-4AC5-9870-DA5177FAA9BF}"/>
          </ac:spMkLst>
        </pc:spChg>
      </pc:sldChg>
      <pc:sldChg chg="addSp delSp modSp new mod modAnim">
        <pc:chgData name="Johannes Bjerva" userId="5f9a37b0-3882-4083-a67b-834a4d719fc4" providerId="ADAL" clId="{E66B2531-165E-436F-8EA1-A6E10F6C110F}" dt="2023-02-23T06:39:25.710" v="520" actId="27636"/>
        <pc:sldMkLst>
          <pc:docMk/>
          <pc:sldMk cId="1880360458" sldId="452"/>
        </pc:sldMkLst>
        <pc:spChg chg="mod">
          <ac:chgData name="Johannes Bjerva" userId="5f9a37b0-3882-4083-a67b-834a4d719fc4" providerId="ADAL" clId="{E66B2531-165E-436F-8EA1-A6E10F6C110F}" dt="2023-02-23T06:38:59.590" v="506" actId="20577"/>
          <ac:spMkLst>
            <pc:docMk/>
            <pc:sldMk cId="1880360458" sldId="452"/>
            <ac:spMk id="3" creationId="{EE6CD9C7-46C8-42E4-7F9C-12223E0ED7FB}"/>
          </ac:spMkLst>
        </pc:spChg>
        <pc:spChg chg="del">
          <ac:chgData name="Johannes Bjerva" userId="5f9a37b0-3882-4083-a67b-834a4d719fc4" providerId="ADAL" clId="{E66B2531-165E-436F-8EA1-A6E10F6C110F}" dt="2023-02-23T06:38:25.798" v="468" actId="478"/>
          <ac:spMkLst>
            <pc:docMk/>
            <pc:sldMk cId="1880360458" sldId="452"/>
            <ac:spMk id="4" creationId="{90AE0440-CBFB-B921-146E-A36C3C0458BC}"/>
          </ac:spMkLst>
        </pc:spChg>
        <pc:spChg chg="add mod">
          <ac:chgData name="Johannes Bjerva" userId="5f9a37b0-3882-4083-a67b-834a4d719fc4" providerId="ADAL" clId="{E66B2531-165E-436F-8EA1-A6E10F6C110F}" dt="2023-02-23T06:39:05.995" v="507" actId="1076"/>
          <ac:spMkLst>
            <pc:docMk/>
            <pc:sldMk cId="1880360458" sldId="452"/>
            <ac:spMk id="5" creationId="{1D1B7B8D-761B-3927-A1E6-5A84EE865580}"/>
          </ac:spMkLst>
        </pc:spChg>
        <pc:spChg chg="add mod">
          <ac:chgData name="Johannes Bjerva" userId="5f9a37b0-3882-4083-a67b-834a4d719fc4" providerId="ADAL" clId="{E66B2531-165E-436F-8EA1-A6E10F6C110F}" dt="2023-02-23T06:39:25.710" v="520" actId="27636"/>
          <ac:spMkLst>
            <pc:docMk/>
            <pc:sldMk cId="1880360458" sldId="452"/>
            <ac:spMk id="6" creationId="{72A1B0FB-A124-B4EF-B1BD-35C9E847D8A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gif"/><Relationship Id="rId1" Type="http://schemas.openxmlformats.org/officeDocument/2006/relationships/slideLayout" Target="../slideLayouts/slideLayout17.xml"/><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gif"/><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163763"/>
            <a:ext cx="7341129" cy="1549049"/>
          </a:xfrm>
        </p:spPr>
        <p:txBody>
          <a:bodyPr/>
          <a:lstStyle/>
          <a:p>
            <a:r>
              <a:rPr lang="da-DK" dirty="0" err="1"/>
              <a:t>Algorithms</a:t>
            </a:r>
            <a:r>
              <a:rPr lang="da-DK" dirty="0"/>
              <a:t>, </a:t>
            </a:r>
            <a:r>
              <a:rPr lang="da-DK" dirty="0" err="1"/>
              <a:t>Correctness</a:t>
            </a:r>
            <a:r>
              <a:rPr lang="da-DK" dirty="0"/>
              <a:t>, </a:t>
            </a:r>
            <a:br>
              <a:rPr lang="da-DK" dirty="0"/>
            </a:br>
            <a:r>
              <a:rPr lang="da-DK" dirty="0"/>
              <a:t>and </a:t>
            </a:r>
            <a:r>
              <a:rPr lang="da-DK" dirty="0" err="1"/>
              <a:t>Efficiency</a:t>
            </a:r>
            <a:br>
              <a:rPr lang="da-DK" dirty="0"/>
            </a:br>
            <a:br>
              <a:rPr lang="da-DK" sz="1200" dirty="0"/>
            </a:br>
            <a:r>
              <a:rPr lang="da-DK" sz="1400" dirty="0" err="1"/>
              <a:t>Algorithms</a:t>
            </a:r>
            <a:r>
              <a:rPr lang="da-DK" sz="1400" dirty="0"/>
              <a:t> and Data </a:t>
            </a:r>
            <a:r>
              <a:rPr lang="da-DK" sz="1400" dirty="0" err="1"/>
              <a:t>Structures</a:t>
            </a:r>
            <a:r>
              <a:rPr lang="da-DK" sz="1400" dirty="0"/>
              <a:t>, ALG, F23, </a:t>
            </a:r>
            <a:r>
              <a:rPr lang="da-DK" sz="1400" dirty="0" err="1"/>
              <a:t>Lecture</a:t>
            </a:r>
            <a:r>
              <a:rPr lang="da-DK" sz="1400" dirty="0"/>
              <a:t> 01</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6DB2230B-B63F-4D64-9D46-2C1A0E6B8278}"/>
              </a:ext>
            </a:extLst>
          </p:cNvPr>
          <p:cNvSpPr txBox="1">
            <a:spLocks/>
          </p:cNvSpPr>
          <p:nvPr/>
        </p:nvSpPr>
        <p:spPr>
          <a:xfrm>
            <a:off x="2097867" y="4564063"/>
            <a:ext cx="8026428" cy="495301"/>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400" dirty="0"/>
              <a:t>😴Morgenquiz😴 </a:t>
            </a:r>
            <a:r>
              <a:rPr lang="da-DK" sz="2400" b="1" dirty="0"/>
              <a:t>tinyurl.com/alg-f01-morgen</a:t>
            </a:r>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p:txBody>
          <a:bodyPr/>
          <a:lstStyle/>
          <a:p>
            <a:r>
              <a:rPr lang="da-DK" dirty="0" err="1"/>
              <a:t>Instances</a:t>
            </a:r>
            <a:endParaRPr lang="da-DK" dirty="0"/>
          </a:p>
        </p:txBody>
      </p:sp>
      <p:sp>
        <p:nvSpPr>
          <p:cNvPr id="4" name="Text Placeholder 3"/>
          <p:cNvSpPr>
            <a:spLocks noGrp="1"/>
          </p:cNvSpPr>
          <p:nvPr>
            <p:ph type="body" sz="quarter" idx="12"/>
          </p:nvPr>
        </p:nvSpPr>
        <p:spPr>
          <a:xfrm>
            <a:off x="587375" y="2065337"/>
            <a:ext cx="7921194" cy="3703696"/>
          </a:xfrm>
        </p:spPr>
        <p:txBody>
          <a:bodyPr>
            <a:normAutofit/>
          </a:bodyPr>
          <a:lstStyle/>
          <a:p>
            <a:r>
              <a:rPr lang="da-DK" b="1" dirty="0"/>
              <a:t>The </a:t>
            </a:r>
            <a:r>
              <a:rPr lang="da-DK" b="1" dirty="0" err="1"/>
              <a:t>sorting</a:t>
            </a:r>
            <a:r>
              <a:rPr lang="da-DK" b="1" dirty="0"/>
              <a:t> problem: </a:t>
            </a:r>
          </a:p>
          <a:p>
            <a:pPr lvl="1"/>
            <a:r>
              <a:rPr lang="da-DK" b="1" dirty="0"/>
              <a:t>Input: </a:t>
            </a:r>
            <a:r>
              <a:rPr lang="da-DK" dirty="0"/>
              <a:t>A </a:t>
            </a:r>
            <a:r>
              <a:rPr lang="da-DK" dirty="0" err="1"/>
              <a:t>sequence</a:t>
            </a:r>
            <a:r>
              <a:rPr lang="da-DK" dirty="0"/>
              <a:t> of </a:t>
            </a:r>
            <a:r>
              <a:rPr lang="da-DK" i="1" dirty="0"/>
              <a:t>n</a:t>
            </a:r>
            <a:r>
              <a:rPr lang="da-DK" dirty="0"/>
              <a:t> </a:t>
            </a:r>
            <a:r>
              <a:rPr lang="da-DK" dirty="0" err="1"/>
              <a:t>numbers</a:t>
            </a:r>
            <a:r>
              <a:rPr lang="da-DK" dirty="0"/>
              <a:t> ⟨</a:t>
            </a:r>
            <a:r>
              <a:rPr lang="da-DK" i="1" dirty="0"/>
              <a:t>a</a:t>
            </a:r>
            <a:r>
              <a:rPr lang="da-DK" baseline="-25000" dirty="0"/>
              <a:t>1</a:t>
            </a:r>
            <a:r>
              <a:rPr lang="da-DK" dirty="0"/>
              <a:t>, </a:t>
            </a:r>
            <a:r>
              <a:rPr lang="da-DK" i="1" dirty="0"/>
              <a:t>a</a:t>
            </a:r>
            <a:r>
              <a:rPr lang="da-DK" baseline="-25000" dirty="0">
                <a:solidFill>
                  <a:srgbClr val="211A52"/>
                </a:solidFill>
              </a:rPr>
              <a:t>2</a:t>
            </a:r>
            <a:r>
              <a:rPr lang="da-DK" dirty="0"/>
              <a:t>,…, </a:t>
            </a:r>
            <a:r>
              <a:rPr lang="da-DK" i="1" dirty="0"/>
              <a:t>a</a:t>
            </a:r>
            <a:r>
              <a:rPr lang="da-DK" baseline="-25000" dirty="0">
                <a:solidFill>
                  <a:srgbClr val="211A52"/>
                </a:solidFill>
              </a:rPr>
              <a:t>n</a:t>
            </a:r>
            <a:r>
              <a:rPr lang="da-DK" dirty="0"/>
              <a:t>⟩ </a:t>
            </a:r>
          </a:p>
          <a:p>
            <a:pPr lvl="1"/>
            <a:r>
              <a:rPr lang="da-DK" b="1" dirty="0"/>
              <a:t>Output: </a:t>
            </a:r>
            <a:r>
              <a:rPr lang="da-DK" dirty="0"/>
              <a:t>A permutation (</a:t>
            </a:r>
            <a:r>
              <a:rPr lang="da-DK" dirty="0" err="1"/>
              <a:t>reordering</a:t>
            </a:r>
            <a:r>
              <a:rPr lang="da-DK" dirty="0"/>
              <a:t>) ⟨</a:t>
            </a:r>
            <a:r>
              <a:rPr lang="da-DK" i="1" dirty="0"/>
              <a:t>a’</a:t>
            </a:r>
            <a:r>
              <a:rPr lang="da-DK" baseline="-25000" dirty="0">
                <a:solidFill>
                  <a:srgbClr val="211A52"/>
                </a:solidFill>
              </a:rPr>
              <a:t>1</a:t>
            </a:r>
            <a:r>
              <a:rPr lang="el-GR" dirty="0"/>
              <a:t>, </a:t>
            </a:r>
            <a:r>
              <a:rPr lang="da-DK" i="1" dirty="0"/>
              <a:t>a’</a:t>
            </a:r>
            <a:r>
              <a:rPr lang="da-DK" baseline="-25000" dirty="0">
                <a:solidFill>
                  <a:srgbClr val="211A52"/>
                </a:solidFill>
              </a:rPr>
              <a:t>2</a:t>
            </a:r>
            <a:r>
              <a:rPr lang="el-GR" dirty="0"/>
              <a:t>,…, </a:t>
            </a:r>
            <a:r>
              <a:rPr lang="da-DK" i="1" dirty="0" err="1"/>
              <a:t>a’</a:t>
            </a:r>
            <a:r>
              <a:rPr lang="da-DK" baseline="-25000" dirty="0" err="1">
                <a:solidFill>
                  <a:srgbClr val="211A52"/>
                </a:solidFill>
              </a:rPr>
              <a:t>n</a:t>
            </a:r>
            <a:r>
              <a:rPr lang="da-DK" dirty="0"/>
              <a:t>⟩ of the input, </a:t>
            </a:r>
            <a:r>
              <a:rPr lang="da-DK" dirty="0" err="1"/>
              <a:t>such</a:t>
            </a:r>
            <a:r>
              <a:rPr lang="da-DK" dirty="0"/>
              <a:t> </a:t>
            </a:r>
            <a:r>
              <a:rPr lang="da-DK" dirty="0" err="1"/>
              <a:t>that</a:t>
            </a:r>
            <a:r>
              <a:rPr lang="da-DK" dirty="0"/>
              <a:t> </a:t>
            </a:r>
            <a:r>
              <a:rPr lang="da-DK" i="1" dirty="0"/>
              <a:t>a’</a:t>
            </a:r>
            <a:r>
              <a:rPr lang="da-DK" baseline="-25000" dirty="0">
                <a:solidFill>
                  <a:srgbClr val="211A52"/>
                </a:solidFill>
              </a:rPr>
              <a:t>1</a:t>
            </a:r>
            <a:r>
              <a:rPr lang="el-GR" dirty="0"/>
              <a:t> ≤ </a:t>
            </a:r>
            <a:r>
              <a:rPr lang="da-DK" i="1" dirty="0"/>
              <a:t>a’</a:t>
            </a:r>
            <a:r>
              <a:rPr lang="da-DK" baseline="-25000" dirty="0">
                <a:solidFill>
                  <a:srgbClr val="211A52"/>
                </a:solidFill>
              </a:rPr>
              <a:t>2</a:t>
            </a:r>
            <a:r>
              <a:rPr lang="el-GR" dirty="0"/>
              <a:t> ≤ ⋯ ≤ </a:t>
            </a:r>
            <a:r>
              <a:rPr lang="da-DK" i="1" dirty="0" err="1"/>
              <a:t>a’</a:t>
            </a:r>
            <a:r>
              <a:rPr lang="da-DK" baseline="-25000" dirty="0" err="1">
                <a:solidFill>
                  <a:srgbClr val="211A52"/>
                </a:solidFill>
              </a:rPr>
              <a:t>n</a:t>
            </a:r>
            <a:r>
              <a:rPr lang="da-DK" i="1" dirty="0"/>
              <a:t> </a:t>
            </a:r>
          </a:p>
          <a:p>
            <a:pPr lvl="1"/>
            <a:endParaRPr lang="da-DK" i="1" dirty="0"/>
          </a:p>
          <a:p>
            <a:r>
              <a:rPr lang="da-DK" b="1" dirty="0" err="1"/>
              <a:t>Example</a:t>
            </a:r>
            <a:r>
              <a:rPr lang="da-DK" b="1" dirty="0"/>
              <a:t> </a:t>
            </a:r>
            <a:r>
              <a:rPr lang="da-DK" b="1" dirty="0" err="1"/>
              <a:t>instance</a:t>
            </a:r>
            <a:r>
              <a:rPr lang="da-DK" b="1" dirty="0"/>
              <a:t>:</a:t>
            </a:r>
          </a:p>
          <a:p>
            <a:pPr lvl="1"/>
            <a:r>
              <a:rPr lang="en-US" dirty="0"/>
              <a:t>Input sequence </a:t>
            </a:r>
            <a:r>
              <a:rPr lang="da-DK" dirty="0"/>
              <a:t>⟨ </a:t>
            </a:r>
            <a:r>
              <a:rPr lang="en-US" dirty="0"/>
              <a:t>31, 41, 59, 26, 41, 58</a:t>
            </a:r>
            <a:r>
              <a:rPr lang="da-DK" dirty="0"/>
              <a:t> ⟩</a:t>
            </a:r>
          </a:p>
          <a:p>
            <a:pPr lvl="1"/>
            <a:r>
              <a:rPr lang="da-DK" dirty="0"/>
              <a:t>Output </a:t>
            </a:r>
            <a:r>
              <a:rPr lang="da-DK" dirty="0" err="1"/>
              <a:t>sequence</a:t>
            </a:r>
            <a:r>
              <a:rPr lang="da-DK" dirty="0"/>
              <a:t>: ⟨ </a:t>
            </a:r>
            <a:r>
              <a:rPr lang="pt-BR" dirty="0"/>
              <a:t>26, 31, 41, 41, 58, 59</a:t>
            </a:r>
            <a:r>
              <a:rPr lang="da-DK" dirty="0"/>
              <a:t> ⟩</a:t>
            </a:r>
          </a:p>
          <a:p>
            <a:pPr lvl="1"/>
            <a:endParaRPr lang="da-DK" dirty="0"/>
          </a:p>
        </p:txBody>
      </p:sp>
      <p:sp>
        <p:nvSpPr>
          <p:cNvPr id="5" name="Rectangle 4"/>
          <p:cNvSpPr/>
          <p:nvPr/>
        </p:nvSpPr>
        <p:spPr>
          <a:xfrm>
            <a:off x="587373" y="4813009"/>
            <a:ext cx="9223053"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dirty="0"/>
              <a:t>Definition</a:t>
            </a:r>
            <a:r>
              <a:rPr lang="en-US" dirty="0"/>
              <a:t>: An instance of a problem consists of the input (satisfying whatever constraints are imposed in the problem statement) needed to compute a solution to the problem.</a:t>
            </a:r>
            <a:endParaRPr lang="da-DK" dirty="0"/>
          </a:p>
        </p:txBody>
      </p:sp>
    </p:spTree>
    <p:extLst>
      <p:ext uri="{BB962C8B-B14F-4D97-AF65-F5344CB8AC3E}">
        <p14:creationId xmlns:p14="http://schemas.microsoft.com/office/powerpoint/2010/main" val="42260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a:xfrm>
            <a:off x="587374" y="370290"/>
            <a:ext cx="7678802" cy="1474385"/>
          </a:xfrm>
        </p:spPr>
        <p:txBody>
          <a:bodyPr/>
          <a:lstStyle/>
          <a:p>
            <a:r>
              <a:rPr lang="da-DK" sz="3600" dirty="0"/>
              <a:t>Dagens funktion for case-gruppedannelse: </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218479" y="3021407"/>
            <a:ext cx="6679196" cy="3385877"/>
          </a:xfrm>
          <a:prstGeom prst="rect">
            <a:avLst/>
          </a:prstGeom>
        </p:spPr>
        <p:txBody>
          <a:bodyPr vert="horz" lIns="0" tIns="45720" rIns="0" bIns="45720" rtlCol="0">
            <a:normAutofit lnSpcReduction="100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800" b="1" dirty="0" err="1"/>
              <a:t>gr.nummer</a:t>
            </a:r>
            <a:r>
              <a:rPr lang="da-DK" sz="2800" b="1" dirty="0"/>
              <a:t> = fødselsmåned MOD 6</a:t>
            </a:r>
          </a:p>
          <a:p>
            <a:pPr marL="0" indent="0">
              <a:buNone/>
            </a:pPr>
            <a:r>
              <a:rPr lang="da-DK" sz="2800" b="1" dirty="0"/>
              <a:t>f.eks. </a:t>
            </a:r>
            <a:br>
              <a:rPr lang="da-DK" sz="2800" b="1" dirty="0"/>
            </a:br>
            <a:r>
              <a:rPr lang="da-DK" sz="2800" b="1" dirty="0"/>
              <a:t>Maj = 5: 5 MOD 6 = 5</a:t>
            </a:r>
          </a:p>
          <a:p>
            <a:pPr marL="0" indent="0">
              <a:buNone/>
            </a:pPr>
            <a:r>
              <a:rPr lang="da-DK" sz="2800" b="1" dirty="0"/>
              <a:t>Marts = 3: 3 MOD 6 = 3</a:t>
            </a:r>
          </a:p>
          <a:p>
            <a:pPr marL="0" indent="0">
              <a:buNone/>
            </a:pPr>
            <a:r>
              <a:rPr lang="da-DK" sz="2800" b="1" dirty="0"/>
              <a:t>September = 9:  MOD 6 = 3</a:t>
            </a:r>
            <a:br>
              <a:rPr lang="da-DK" sz="2800" b="1" dirty="0"/>
            </a:br>
            <a:endParaRPr lang="da-DK" sz="2800" b="1" dirty="0"/>
          </a:p>
        </p:txBody>
      </p:sp>
      <p:pic>
        <p:nvPicPr>
          <p:cNvPr id="9" name="Picture 8" descr="A person and person&#10;&#10;Description automatically generated with medium confidence">
            <a:extLst>
              <a:ext uri="{FF2B5EF4-FFF2-40B4-BE49-F238E27FC236}">
                <a16:creationId xmlns:a16="http://schemas.microsoft.com/office/drawing/2014/main" id="{E3153EB8-BF3D-06E8-95EE-30886FFB2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5808" y="1902546"/>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a:xfrm>
            <a:off x="587374" y="370290"/>
            <a:ext cx="10842626" cy="1474385"/>
          </a:xfrm>
        </p:spPr>
        <p:txBody>
          <a:bodyPr/>
          <a:lstStyle/>
          <a:p>
            <a:r>
              <a:rPr lang="da-DK" dirty="0"/>
              <a:t>Case Time: Algoritmer på Fredagsbaren</a:t>
            </a:r>
          </a:p>
        </p:txBody>
      </p:sp>
      <p:sp>
        <p:nvSpPr>
          <p:cNvPr id="4" name="Text Placeholder 3"/>
          <p:cNvSpPr>
            <a:spLocks noGrp="1"/>
          </p:cNvSpPr>
          <p:nvPr>
            <p:ph type="body" sz="quarter" idx="12"/>
          </p:nvPr>
        </p:nvSpPr>
        <p:spPr>
          <a:xfrm>
            <a:off x="587375" y="2065337"/>
            <a:ext cx="5848061" cy="3703696"/>
          </a:xfrm>
        </p:spPr>
        <p:txBody>
          <a:bodyPr>
            <a:normAutofit/>
          </a:bodyPr>
          <a:lstStyle/>
          <a:p>
            <a:r>
              <a:rPr lang="da-DK" sz="2400" b="1" dirty="0" err="1"/>
              <a:t>Random</a:t>
            </a:r>
            <a:r>
              <a:rPr lang="da-DK" sz="2400" dirty="0"/>
              <a:t> case-grupper per forelæsning</a:t>
            </a:r>
          </a:p>
          <a:p>
            <a:pPr lvl="1"/>
            <a:r>
              <a:rPr lang="da-DK" sz="2000" dirty="0"/>
              <a:t>Vidensdeling på tværs af grupper</a:t>
            </a:r>
          </a:p>
          <a:p>
            <a:r>
              <a:rPr lang="da-DK" sz="2400" dirty="0"/>
              <a:t>Ca. 15 minutter + 10 minutter pause</a:t>
            </a:r>
          </a:p>
          <a:p>
            <a:r>
              <a:rPr lang="da-DK" sz="2400" dirty="0"/>
              <a:t>Svar via Google Forms</a:t>
            </a:r>
          </a:p>
          <a:p>
            <a:pPr lvl="1"/>
            <a:r>
              <a:rPr lang="da-DK" sz="2000" dirty="0" err="1"/>
              <a:t>Ett</a:t>
            </a:r>
            <a:r>
              <a:rPr lang="da-DK" sz="2000" dirty="0"/>
              <a:t> svar per gruppe</a:t>
            </a:r>
          </a:p>
          <a:p>
            <a:r>
              <a:rPr lang="da-DK" sz="3200" b="1" dirty="0"/>
              <a:t>Husk: Pause til 09:33</a:t>
            </a:r>
          </a:p>
          <a:p>
            <a:pPr lvl="1"/>
            <a:endParaRPr lang="da-DK" sz="2000" dirty="0"/>
          </a:p>
        </p:txBody>
      </p:sp>
      <p:pic>
        <p:nvPicPr>
          <p:cNvPr id="6" name="Picture 5" descr="A person and person&#10;&#10;Description automatically generated with medium confidence">
            <a:extLst>
              <a:ext uri="{FF2B5EF4-FFF2-40B4-BE49-F238E27FC236}">
                <a16:creationId xmlns:a16="http://schemas.microsoft.com/office/drawing/2014/main" id="{FE63A044-87DA-4036-9E60-309A5078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808" y="1902546"/>
            <a:ext cx="5387483" cy="3052907"/>
          </a:xfrm>
          <a:prstGeom prst="rect">
            <a:avLst/>
          </a:prstGeom>
        </p:spPr>
      </p:pic>
      <p:sp>
        <p:nvSpPr>
          <p:cNvPr id="7" name="Text Placeholder 3">
            <a:extLst>
              <a:ext uri="{FF2B5EF4-FFF2-40B4-BE49-F238E27FC236}">
                <a16:creationId xmlns:a16="http://schemas.microsoft.com/office/drawing/2014/main" id="{9DF583EF-A841-4AC5-9870-DA5177FAA9BF}"/>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tinyurl.com/alg-f01-case1</a:t>
            </a:r>
          </a:p>
        </p:txBody>
      </p:sp>
    </p:spTree>
    <p:extLst>
      <p:ext uri="{BB962C8B-B14F-4D97-AF65-F5344CB8AC3E}">
        <p14:creationId xmlns:p14="http://schemas.microsoft.com/office/powerpoint/2010/main" val="178009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10692-D07E-41D4-B707-58D10F54BEBC}"/>
              </a:ext>
            </a:extLst>
          </p:cNvPr>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a:extLst>
              <a:ext uri="{FF2B5EF4-FFF2-40B4-BE49-F238E27FC236}">
                <a16:creationId xmlns:a16="http://schemas.microsoft.com/office/drawing/2014/main" id="{0F93CA87-B54E-4878-996F-E3ECCCF7CF9A}"/>
              </a:ext>
            </a:extLst>
          </p:cNvPr>
          <p:cNvSpPr>
            <a:spLocks noGrp="1"/>
          </p:cNvSpPr>
          <p:nvPr>
            <p:ph type="title"/>
          </p:nvPr>
        </p:nvSpPr>
        <p:spPr/>
        <p:txBody>
          <a:bodyPr/>
          <a:lstStyle/>
          <a:p>
            <a:r>
              <a:rPr lang="da-DK" dirty="0" err="1"/>
              <a:t>Recap</a:t>
            </a:r>
            <a:endParaRPr lang="da-DK" dirty="0"/>
          </a:p>
        </p:txBody>
      </p:sp>
    </p:spTree>
    <p:extLst>
      <p:ext uri="{BB962C8B-B14F-4D97-AF65-F5344CB8AC3E}">
        <p14:creationId xmlns:p14="http://schemas.microsoft.com/office/powerpoint/2010/main" val="1897434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a:xfrm>
            <a:off x="587374" y="370290"/>
            <a:ext cx="7735216" cy="1474385"/>
          </a:xfrm>
        </p:spPr>
        <p:txBody>
          <a:bodyPr/>
          <a:lstStyle/>
          <a:p>
            <a:r>
              <a:rPr lang="da-DK" dirty="0"/>
              <a:t>Fra Problemer til Algoritmer</a:t>
            </a:r>
          </a:p>
        </p:txBody>
      </p:sp>
      <p:sp>
        <p:nvSpPr>
          <p:cNvPr id="4" name="Text Placeholder 3"/>
          <p:cNvSpPr>
            <a:spLocks noGrp="1"/>
          </p:cNvSpPr>
          <p:nvPr>
            <p:ph type="body" sz="quarter" idx="12"/>
          </p:nvPr>
        </p:nvSpPr>
        <p:spPr>
          <a:xfrm>
            <a:off x="587374" y="2065336"/>
            <a:ext cx="11053391" cy="4564063"/>
          </a:xfrm>
        </p:spPr>
        <p:txBody>
          <a:bodyPr/>
          <a:lstStyle/>
          <a:p>
            <a:r>
              <a:rPr lang="da-DK" dirty="0"/>
              <a:t>Et problem kan løses på mange måder, og derfor findes der </a:t>
            </a:r>
            <a:r>
              <a:rPr lang="da-DK" b="1" dirty="0"/>
              <a:t>mange korrekte algoritmer for at løse ethvert problem</a:t>
            </a:r>
            <a:endParaRPr lang="da-DK" dirty="0"/>
          </a:p>
          <a:p>
            <a:r>
              <a:rPr lang="da-DK" dirty="0"/>
              <a:t>Hvilken algoritme der er bedst afhænger af:</a:t>
            </a:r>
          </a:p>
          <a:p>
            <a:pPr lvl="1"/>
            <a:r>
              <a:rPr lang="da-DK" b="1" dirty="0"/>
              <a:t>Input størrelse</a:t>
            </a:r>
          </a:p>
          <a:p>
            <a:pPr lvl="1"/>
            <a:r>
              <a:rPr lang="da-DK" dirty="0"/>
              <a:t>Input-</a:t>
            </a:r>
            <a:r>
              <a:rPr lang="da-DK" dirty="0" err="1"/>
              <a:t>konfigurering</a:t>
            </a:r>
            <a:endParaRPr lang="da-DK" dirty="0"/>
          </a:p>
          <a:p>
            <a:pPr lvl="1"/>
            <a:r>
              <a:rPr lang="da-DK" b="1" dirty="0"/>
              <a:t>Datastrukturer</a:t>
            </a:r>
            <a:endParaRPr lang="da-DK" dirty="0"/>
          </a:p>
          <a:p>
            <a:pPr lvl="1"/>
            <a:r>
              <a:rPr lang="da-DK" dirty="0"/>
              <a:t>Hardware og arkitektur</a:t>
            </a:r>
          </a:p>
          <a:p>
            <a:pPr lvl="1"/>
            <a:r>
              <a:rPr lang="da-DK" b="1" dirty="0"/>
              <a:t>Algoritmens design</a:t>
            </a:r>
          </a:p>
          <a:p>
            <a:pPr marL="338138" lvl="1" indent="0">
              <a:buNone/>
            </a:pPr>
            <a:endParaRPr lang="da-DK" b="1" dirty="0"/>
          </a:p>
          <a:p>
            <a:pPr marL="338138" lvl="1" indent="0">
              <a:buNone/>
            </a:pPr>
            <a:endParaRPr lang="da-DK" b="1" dirty="0"/>
          </a:p>
          <a:p>
            <a:pPr marL="338138" lvl="1" indent="0">
              <a:buNone/>
            </a:pPr>
            <a:endParaRPr lang="da-DK" b="1" dirty="0"/>
          </a:p>
          <a:p>
            <a:pPr marL="338138" lvl="1" indent="0">
              <a:buNone/>
            </a:pPr>
            <a:r>
              <a:rPr lang="da-DK" i="1" dirty="0"/>
              <a:t>En ukorrekt algoritme returnerer, f.eks. et forkert svar.</a:t>
            </a:r>
            <a:endParaRPr lang="da-DK" b="1" dirty="0"/>
          </a:p>
        </p:txBody>
      </p:sp>
      <p:sp>
        <p:nvSpPr>
          <p:cNvPr id="6" name="Rectangle 5"/>
          <p:cNvSpPr/>
          <p:nvPr/>
        </p:nvSpPr>
        <p:spPr>
          <a:xfrm>
            <a:off x="463387" y="4813008"/>
            <a:ext cx="9223053"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da-DK" b="1" dirty="0"/>
              <a:t>Definition</a:t>
            </a:r>
            <a:r>
              <a:rPr lang="da-DK" dirty="0"/>
              <a:t>: En algoritme er </a:t>
            </a:r>
            <a:r>
              <a:rPr lang="da-DK" b="1" dirty="0"/>
              <a:t>korrekt</a:t>
            </a:r>
            <a:r>
              <a:rPr lang="da-DK" dirty="0"/>
              <a:t> hvis, for hver input, den korrekte output returneres. Vi kan sige at algoritmen </a:t>
            </a:r>
            <a:r>
              <a:rPr lang="da-DK" b="1" dirty="0"/>
              <a:t>løser</a:t>
            </a:r>
            <a:r>
              <a:rPr lang="da-DK" dirty="0"/>
              <a:t> det givne </a:t>
            </a:r>
            <a:r>
              <a:rPr lang="da-DK" i="1" dirty="0" err="1"/>
              <a:t>computational</a:t>
            </a:r>
            <a:r>
              <a:rPr lang="da-DK" i="1" dirty="0"/>
              <a:t> problem.</a:t>
            </a:r>
            <a:endParaRPr lang="da-DK" dirty="0"/>
          </a:p>
        </p:txBody>
      </p:sp>
    </p:spTree>
    <p:extLst>
      <p:ext uri="{BB962C8B-B14F-4D97-AF65-F5344CB8AC3E}">
        <p14:creationId xmlns:p14="http://schemas.microsoft.com/office/powerpoint/2010/main" val="41465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a:xfrm>
            <a:off x="587374" y="370290"/>
            <a:ext cx="6678840" cy="1474385"/>
          </a:xfrm>
        </p:spPr>
        <p:txBody>
          <a:bodyPr/>
          <a:lstStyle/>
          <a:p>
            <a:r>
              <a:rPr lang="da-DK" dirty="0"/>
              <a:t>Beskrivelse af Algoritmer</a:t>
            </a:r>
          </a:p>
        </p:txBody>
      </p:sp>
      <p:sp>
        <p:nvSpPr>
          <p:cNvPr id="4" name="Text Placeholder 3"/>
          <p:cNvSpPr>
            <a:spLocks noGrp="1"/>
          </p:cNvSpPr>
          <p:nvPr>
            <p:ph type="body" sz="quarter" idx="12"/>
          </p:nvPr>
        </p:nvSpPr>
        <p:spPr/>
        <p:txBody>
          <a:bodyPr/>
          <a:lstStyle/>
          <a:p>
            <a:r>
              <a:rPr lang="da-DK" dirty="0"/>
              <a:t>Pseudokode, der kan ligne C, C++, Java, </a:t>
            </a:r>
            <a:r>
              <a:rPr lang="da-DK" dirty="0" err="1"/>
              <a:t>Python</a:t>
            </a:r>
            <a:endParaRPr lang="da-DK" dirty="0"/>
          </a:p>
          <a:p>
            <a:pPr lvl="1"/>
            <a:r>
              <a:rPr lang="da-DK" dirty="0"/>
              <a:t>Forklaret i CLRS (</a:t>
            </a:r>
            <a:r>
              <a:rPr lang="da-DK" dirty="0" err="1"/>
              <a:t>pp</a:t>
            </a:r>
            <a:r>
              <a:rPr lang="da-DK" dirty="0"/>
              <a:t>. 20-22)</a:t>
            </a:r>
          </a:p>
          <a:p>
            <a:r>
              <a:rPr lang="da-DK" dirty="0"/>
              <a:t>Tydeligt og koncist hvad der menes</a:t>
            </a:r>
          </a:p>
          <a:p>
            <a:r>
              <a:rPr lang="da-DK" dirty="0"/>
              <a:t>Vi tænker </a:t>
            </a:r>
            <a:r>
              <a:rPr lang="da-DK" b="1" dirty="0"/>
              <a:t>ikke</a:t>
            </a:r>
            <a:r>
              <a:rPr lang="da-DK" dirty="0"/>
              <a:t> på software-problem så som</a:t>
            </a:r>
          </a:p>
          <a:p>
            <a:pPr lvl="1"/>
            <a:r>
              <a:rPr lang="da-DK" dirty="0"/>
              <a:t>Data-abstraktion</a:t>
            </a:r>
          </a:p>
          <a:p>
            <a:pPr lvl="1"/>
            <a:r>
              <a:rPr lang="da-DK" dirty="0" err="1"/>
              <a:t>Modularitet</a:t>
            </a:r>
            <a:endParaRPr lang="da-DK" dirty="0"/>
          </a:p>
          <a:p>
            <a:pPr lvl="1"/>
            <a:r>
              <a:rPr lang="da-DK" dirty="0"/>
              <a:t>Fejlhåndtering</a:t>
            </a:r>
          </a:p>
          <a:p>
            <a:pPr lvl="1"/>
            <a:r>
              <a:rPr lang="da-DK" dirty="0"/>
              <a:t>Testning</a:t>
            </a:r>
          </a:p>
          <a:p>
            <a:r>
              <a:rPr lang="da-DK" dirty="0"/>
              <a:t>Vi vil kun beskrive hvordan en sekvens af operationer kan omforme en </a:t>
            </a:r>
            <a:r>
              <a:rPr lang="da-DK" b="1" dirty="0"/>
              <a:t>input</a:t>
            </a:r>
            <a:r>
              <a:rPr lang="da-DK" dirty="0"/>
              <a:t> til en </a:t>
            </a:r>
            <a:r>
              <a:rPr lang="da-DK" b="1" dirty="0"/>
              <a:t>output</a:t>
            </a:r>
          </a:p>
          <a:p>
            <a:r>
              <a:rPr lang="da-DK" b="1" dirty="0"/>
              <a:t>Vigtigt at sætte sig godt ind i og øve sig på dette!</a:t>
            </a:r>
            <a:endParaRPr lang="da-DK" dirty="0"/>
          </a:p>
        </p:txBody>
      </p:sp>
      <p:pic>
        <p:nvPicPr>
          <p:cNvPr id="5" name="Picture 4"/>
          <p:cNvPicPr>
            <a:picLocks noChangeAspect="1"/>
          </p:cNvPicPr>
          <p:nvPr/>
        </p:nvPicPr>
        <p:blipFill rotWithShape="1">
          <a:blip r:embed="rId2"/>
          <a:srcRect l="6488" t="39683" r="59673" b="15556"/>
          <a:stretch/>
        </p:blipFill>
        <p:spPr>
          <a:xfrm>
            <a:off x="7625443" y="1301535"/>
            <a:ext cx="4285912" cy="3188990"/>
          </a:xfrm>
          <a:prstGeom prst="rect">
            <a:avLst/>
          </a:prstGeom>
        </p:spPr>
      </p:pic>
    </p:spTree>
    <p:extLst>
      <p:ext uri="{BB962C8B-B14F-4D97-AF65-F5344CB8AC3E}">
        <p14:creationId xmlns:p14="http://schemas.microsoft.com/office/powerpoint/2010/main" val="411116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16</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p:txBody>
          <a:bodyPr/>
          <a:lstStyle/>
          <a:p>
            <a:r>
              <a:rPr lang="da-DK" dirty="0"/>
              <a:t>An </a:t>
            </a:r>
            <a:r>
              <a:rPr lang="da-DK" dirty="0" err="1"/>
              <a:t>Elementary</a:t>
            </a:r>
            <a:r>
              <a:rPr lang="da-DK" dirty="0"/>
              <a:t> Search </a:t>
            </a:r>
            <a:r>
              <a:rPr lang="da-DK" dirty="0" err="1"/>
              <a:t>Algorithm</a:t>
            </a:r>
            <a:endParaRPr lang="da-DK" dirty="0"/>
          </a:p>
        </p:txBody>
      </p:sp>
      <p:sp>
        <p:nvSpPr>
          <p:cNvPr id="4" name="Text Placeholder 3"/>
          <p:cNvSpPr>
            <a:spLocks noGrp="1"/>
          </p:cNvSpPr>
          <p:nvPr>
            <p:ph type="body" sz="quarter" idx="12"/>
          </p:nvPr>
        </p:nvSpPr>
        <p:spPr>
          <a:xfrm>
            <a:off x="587375" y="2065337"/>
            <a:ext cx="4979035" cy="3703696"/>
          </a:xfrm>
        </p:spPr>
        <p:txBody>
          <a:bodyPr>
            <a:normAutofit/>
          </a:bodyPr>
          <a:lstStyle/>
          <a:p>
            <a:r>
              <a:rPr lang="en-US" dirty="0"/>
              <a:t>Finding an element</a:t>
            </a:r>
          </a:p>
          <a:p>
            <a:r>
              <a:rPr lang="en-US" dirty="0"/>
              <a:t>Parameters:</a:t>
            </a:r>
          </a:p>
          <a:p>
            <a:pPr lvl="1"/>
            <a:r>
              <a:rPr lang="en-US" dirty="0"/>
              <a:t>A[1..n], an array representing a sequence of numbers</a:t>
            </a:r>
          </a:p>
          <a:p>
            <a:pPr lvl="1"/>
            <a:r>
              <a:rPr lang="en-US" dirty="0"/>
              <a:t>a, a number representing the number to find </a:t>
            </a:r>
          </a:p>
          <a:p>
            <a:r>
              <a:rPr lang="en-US" dirty="0"/>
              <a:t>The idea: </a:t>
            </a:r>
          </a:p>
          <a:p>
            <a:pPr lvl="1"/>
            <a:r>
              <a:rPr lang="en-US" dirty="0"/>
              <a:t>Go through an array element by element and compare the current element with a. If the two are equal, store the current index.</a:t>
            </a:r>
          </a:p>
          <a:p>
            <a:pPr lvl="1"/>
            <a:r>
              <a:rPr lang="en-US" dirty="0"/>
              <a:t>After iterating through the sequence, return j</a:t>
            </a:r>
            <a:endParaRPr lang="da-DK" dirty="0"/>
          </a:p>
          <a:p>
            <a:endParaRPr lang="da-DK" dirty="0"/>
          </a:p>
        </p:txBody>
      </p:sp>
      <p:pic>
        <p:nvPicPr>
          <p:cNvPr id="5" name="Picture 4"/>
          <p:cNvPicPr>
            <a:picLocks noChangeAspect="1"/>
          </p:cNvPicPr>
          <p:nvPr/>
        </p:nvPicPr>
        <p:blipFill rotWithShape="1">
          <a:blip r:embed="rId2"/>
          <a:srcRect l="6488" t="39683" r="59673" b="15556"/>
          <a:stretch/>
        </p:blipFill>
        <p:spPr>
          <a:xfrm>
            <a:off x="5722826" y="1301535"/>
            <a:ext cx="6188529" cy="4604658"/>
          </a:xfrm>
          <a:prstGeom prst="rect">
            <a:avLst/>
          </a:prstGeom>
        </p:spPr>
      </p:pic>
    </p:spTree>
    <p:extLst>
      <p:ext uri="{BB962C8B-B14F-4D97-AF65-F5344CB8AC3E}">
        <p14:creationId xmlns:p14="http://schemas.microsoft.com/office/powerpoint/2010/main" val="21597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17</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p:txBody>
          <a:bodyPr/>
          <a:lstStyle/>
          <a:p>
            <a:r>
              <a:rPr lang="da-DK" dirty="0"/>
              <a:t>An </a:t>
            </a:r>
            <a:r>
              <a:rPr lang="da-DK" dirty="0" err="1"/>
              <a:t>Elementary</a:t>
            </a:r>
            <a:r>
              <a:rPr lang="da-DK" dirty="0"/>
              <a:t> Search </a:t>
            </a:r>
            <a:r>
              <a:rPr lang="da-DK" dirty="0" err="1"/>
              <a:t>Algorithm</a:t>
            </a:r>
            <a:endParaRPr lang="da-DK" dirty="0"/>
          </a:p>
        </p:txBody>
      </p:sp>
      <p:pic>
        <p:nvPicPr>
          <p:cNvPr id="5" name="Picture 4"/>
          <p:cNvPicPr>
            <a:picLocks noChangeAspect="1"/>
          </p:cNvPicPr>
          <p:nvPr/>
        </p:nvPicPr>
        <p:blipFill rotWithShape="1">
          <a:blip r:embed="rId2"/>
          <a:srcRect l="6488" t="39683" r="59673" b="15556"/>
          <a:stretch/>
        </p:blipFill>
        <p:spPr>
          <a:xfrm>
            <a:off x="5722826" y="1301535"/>
            <a:ext cx="6188529" cy="460465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67115"/>
          <a:stretch/>
        </p:blipFill>
        <p:spPr>
          <a:xfrm>
            <a:off x="380346" y="2540203"/>
            <a:ext cx="5480589" cy="1132081"/>
          </a:xfrm>
          <a:prstGeom prst="rect">
            <a:avLst/>
          </a:prstGeom>
        </p:spPr>
      </p:pic>
      <p:sp>
        <p:nvSpPr>
          <p:cNvPr id="9" name="TextBox 8"/>
          <p:cNvSpPr txBox="1"/>
          <p:nvPr/>
        </p:nvSpPr>
        <p:spPr>
          <a:xfrm>
            <a:off x="28876" y="2171119"/>
            <a:ext cx="2837793" cy="4247317"/>
          </a:xfrm>
          <a:prstGeom prst="rect">
            <a:avLst/>
          </a:prstGeom>
          <a:noFill/>
        </p:spPr>
        <p:txBody>
          <a:bodyPr wrap="square"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211A52"/>
                </a:solidFill>
                <a:effectLst/>
                <a:uLnTx/>
                <a:uFillTx/>
                <a:latin typeface="Arial"/>
                <a:ea typeface="+mn-ea"/>
                <a:cs typeface="+mn-cs"/>
              </a:rPr>
              <a:t>Find-Element(</a:t>
            </a: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211A52"/>
                </a:solidFill>
                <a:effectLst/>
                <a:uLnTx/>
                <a:uFillTx/>
                <a:latin typeface="Arial"/>
                <a:ea typeface="+mn-ea"/>
                <a:cs typeface="+mn-cs"/>
              </a:rPr>
              <a:t>A=</a:t>
            </a: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211A52"/>
                </a:solidFill>
                <a:effectLst/>
                <a:uLnTx/>
                <a:uFillTx/>
                <a:latin typeface="Arial"/>
                <a:ea typeface="+mn-ea"/>
                <a:cs typeface="+mn-cs"/>
              </a:rPr>
              <a:t>,</a:t>
            </a: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211A52"/>
                </a:solidFill>
                <a:effectLst/>
                <a:uLnTx/>
                <a:uFillTx/>
                <a:latin typeface="Arial"/>
                <a:ea typeface="+mn-ea"/>
                <a:cs typeface="+mn-cs"/>
              </a:rPr>
              <a:t>a=</a:t>
            </a: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srgbClr val="211A52"/>
              </a:solidFill>
              <a:effectLst/>
              <a:uLnTx/>
              <a:uFillTx/>
              <a:latin typeface="Arial"/>
              <a:ea typeface="+mn-ea"/>
              <a:cs typeface="+mn-cs"/>
            </a:endParaRPr>
          </a:p>
          <a:p>
            <a:pPr marL="0" marR="0" lvl="0" indent="0" algn="l" defTabSz="914330" rtl="0" eaLnBrk="1" fontAlgn="auto" latinLnBrk="0" hangingPunct="1">
              <a:lnSpc>
                <a:spcPct val="100000"/>
              </a:lnSpc>
              <a:spcBef>
                <a:spcPts val="0"/>
              </a:spcBef>
              <a:spcAft>
                <a:spcPts val="0"/>
              </a:spcAft>
              <a:buClrTx/>
              <a:buSzTx/>
              <a:buFontTx/>
              <a:buNone/>
              <a:tabLst/>
              <a:defRPr/>
            </a:pPr>
            <a:br>
              <a:rPr kumimoji="0" lang="da-DK" sz="1800" b="0" i="0" u="none" strike="noStrike" kern="1200" cap="none" spc="0" normalizeH="0" baseline="0" noProof="0" dirty="0">
                <a:ln>
                  <a:noFill/>
                </a:ln>
                <a:solidFill>
                  <a:srgbClr val="211A52"/>
                </a:solidFill>
                <a:effectLst/>
                <a:uLnTx/>
                <a:uFillTx/>
                <a:latin typeface="Arial"/>
                <a:ea typeface="+mn-ea"/>
                <a:cs typeface="+mn-cs"/>
              </a:rPr>
            </a:br>
            <a:r>
              <a:rPr kumimoji="0" lang="da-DK" sz="1800" b="0" i="0" u="none" strike="noStrike" kern="1200" cap="none" spc="0" normalizeH="0" baseline="0" noProof="0" dirty="0">
                <a:ln>
                  <a:noFill/>
                </a:ln>
                <a:solidFill>
                  <a:srgbClr val="211A52"/>
                </a:solidFill>
                <a:effectLst/>
                <a:uLnTx/>
                <a:uFillTx/>
                <a:latin typeface="Arial"/>
                <a:ea typeface="+mn-ea"/>
                <a:cs typeface="+mn-cs"/>
              </a:rPr>
              <a: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8538" r="57271" b="67115"/>
          <a:stretch/>
        </p:blipFill>
        <p:spPr>
          <a:xfrm>
            <a:off x="401366" y="4582817"/>
            <a:ext cx="777767" cy="1132081"/>
          </a:xfrm>
          <a:prstGeom prst="rect">
            <a:avLst/>
          </a:prstGeom>
        </p:spPr>
      </p:pic>
      <p:sp>
        <p:nvSpPr>
          <p:cNvPr id="10" name="TextBox 9"/>
          <p:cNvSpPr txBox="1"/>
          <p:nvPr/>
        </p:nvSpPr>
        <p:spPr>
          <a:xfrm>
            <a:off x="438755" y="3551987"/>
            <a:ext cx="5273561" cy="369332"/>
          </a:xfrm>
          <a:prstGeom prst="rect">
            <a:avLst/>
          </a:prstGeom>
          <a:noFill/>
        </p:spPr>
        <p:txBody>
          <a:bodyPr wrap="square"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da-DK" sz="1800" b="1" i="0" u="none" strike="noStrike" kern="1200" cap="none" spc="0" normalizeH="0" baseline="0" noProof="0" dirty="0">
                <a:ln>
                  <a:noFill/>
                </a:ln>
                <a:solidFill>
                  <a:srgbClr val="211A52"/>
                </a:solidFill>
                <a:effectLst/>
                <a:uLnTx/>
                <a:uFillTx/>
                <a:latin typeface="Arial"/>
                <a:ea typeface="+mn-ea"/>
                <a:cs typeface="+mn-cs"/>
              </a:rPr>
              <a:t>  i=1,      i=2,      i=3,      …</a:t>
            </a:r>
          </a:p>
        </p:txBody>
      </p:sp>
      <p:sp>
        <p:nvSpPr>
          <p:cNvPr id="4" name="Rectangle 3">
            <a:extLst>
              <a:ext uri="{FF2B5EF4-FFF2-40B4-BE49-F238E27FC236}">
                <a16:creationId xmlns:a16="http://schemas.microsoft.com/office/drawing/2014/main" id="{56CB017E-DFBF-D6CF-DD3B-5311A7359883}"/>
              </a:ext>
            </a:extLst>
          </p:cNvPr>
          <p:cNvSpPr/>
          <p:nvPr/>
        </p:nvSpPr>
        <p:spPr>
          <a:xfrm>
            <a:off x="5823626" y="2191966"/>
            <a:ext cx="2431914" cy="6874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ectangle 5">
            <a:extLst>
              <a:ext uri="{FF2B5EF4-FFF2-40B4-BE49-F238E27FC236}">
                <a16:creationId xmlns:a16="http://schemas.microsoft.com/office/drawing/2014/main" id="{8C8CEE0A-C398-5A74-69A2-B3E25DC661F4}"/>
              </a:ext>
            </a:extLst>
          </p:cNvPr>
          <p:cNvSpPr/>
          <p:nvPr/>
        </p:nvSpPr>
        <p:spPr>
          <a:xfrm>
            <a:off x="6511776" y="2916443"/>
            <a:ext cx="5154930" cy="6874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a:extLst>
              <a:ext uri="{FF2B5EF4-FFF2-40B4-BE49-F238E27FC236}">
                <a16:creationId xmlns:a16="http://schemas.microsoft.com/office/drawing/2014/main" id="{ACEC1141-480C-F8B4-3227-AE73F9891BAD}"/>
              </a:ext>
            </a:extLst>
          </p:cNvPr>
          <p:cNvSpPr/>
          <p:nvPr/>
        </p:nvSpPr>
        <p:spPr>
          <a:xfrm>
            <a:off x="7215411" y="3634434"/>
            <a:ext cx="2881900" cy="14434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a:extLst>
              <a:ext uri="{FF2B5EF4-FFF2-40B4-BE49-F238E27FC236}">
                <a16:creationId xmlns:a16="http://schemas.microsoft.com/office/drawing/2014/main" id="{9EDAA9FC-8BFB-9F1D-D809-F9D1FD600B0A}"/>
              </a:ext>
            </a:extLst>
          </p:cNvPr>
          <p:cNvSpPr/>
          <p:nvPr/>
        </p:nvSpPr>
        <p:spPr>
          <a:xfrm flipV="1">
            <a:off x="6511777" y="5165384"/>
            <a:ext cx="2035594" cy="6036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85823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18</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p:txBody>
          <a:bodyPr/>
          <a:lstStyle/>
          <a:p>
            <a:r>
              <a:rPr lang="da-DK" dirty="0"/>
              <a:t>An </a:t>
            </a:r>
            <a:r>
              <a:rPr lang="da-DK" dirty="0" err="1"/>
              <a:t>Elementary</a:t>
            </a:r>
            <a:r>
              <a:rPr lang="da-DK" dirty="0"/>
              <a:t> Search </a:t>
            </a:r>
            <a:r>
              <a:rPr lang="da-DK" dirty="0" err="1"/>
              <a:t>Algorithm</a:t>
            </a:r>
            <a:endParaRPr lang="da-DK" dirty="0"/>
          </a:p>
        </p:txBody>
      </p:sp>
      <p:sp>
        <p:nvSpPr>
          <p:cNvPr id="4" name="Text Placeholder 3"/>
          <p:cNvSpPr>
            <a:spLocks noGrp="1"/>
          </p:cNvSpPr>
          <p:nvPr>
            <p:ph type="body" sz="quarter" idx="12"/>
          </p:nvPr>
        </p:nvSpPr>
        <p:spPr>
          <a:xfrm>
            <a:off x="587375" y="2065337"/>
            <a:ext cx="4979035" cy="3703696"/>
          </a:xfrm>
        </p:spPr>
        <p:txBody>
          <a:bodyPr>
            <a:normAutofit/>
          </a:bodyPr>
          <a:lstStyle/>
          <a:p>
            <a:r>
              <a:rPr lang="en-US" dirty="0"/>
              <a:t>Der </a:t>
            </a:r>
            <a:r>
              <a:rPr lang="en-US" dirty="0" err="1"/>
              <a:t>findes</a:t>
            </a:r>
            <a:r>
              <a:rPr lang="en-US" dirty="0"/>
              <a:t> mange </a:t>
            </a:r>
            <a:r>
              <a:rPr lang="en-US" dirty="0" err="1"/>
              <a:t>forskellige</a:t>
            </a:r>
            <a:r>
              <a:rPr lang="en-US" dirty="0"/>
              <a:t> </a:t>
            </a:r>
            <a:r>
              <a:rPr lang="en-US" dirty="0" err="1"/>
              <a:t>mulige</a:t>
            </a:r>
            <a:r>
              <a:rPr lang="en-US" dirty="0"/>
              <a:t> </a:t>
            </a:r>
            <a:r>
              <a:rPr lang="en-US" dirty="0" err="1"/>
              <a:t>løsninger</a:t>
            </a:r>
            <a:endParaRPr lang="en-US" dirty="0"/>
          </a:p>
          <a:p>
            <a:r>
              <a:rPr lang="en-US" dirty="0"/>
              <a:t>Parameters:</a:t>
            </a:r>
          </a:p>
          <a:p>
            <a:pPr lvl="1"/>
            <a:r>
              <a:rPr lang="en-US" dirty="0"/>
              <a:t>A[1..n], an array representing a sequence of numbers</a:t>
            </a:r>
          </a:p>
          <a:p>
            <a:pPr lvl="1"/>
            <a:r>
              <a:rPr lang="en-US" dirty="0"/>
              <a:t>a, a number representing the number to find</a:t>
            </a:r>
          </a:p>
          <a:p>
            <a:r>
              <a:rPr lang="en-US" dirty="0" err="1"/>
              <a:t>Løser</a:t>
            </a:r>
            <a:r>
              <a:rPr lang="en-US" dirty="0"/>
              <a:t> </a:t>
            </a:r>
            <a:r>
              <a:rPr lang="en-US" dirty="0" err="1"/>
              <a:t>denne</a:t>
            </a:r>
            <a:r>
              <a:rPr lang="en-US" dirty="0"/>
              <a:t> </a:t>
            </a:r>
            <a:r>
              <a:rPr lang="en-US" dirty="0" err="1"/>
              <a:t>algoritme</a:t>
            </a:r>
            <a:r>
              <a:rPr lang="en-US" dirty="0"/>
              <a:t> det </a:t>
            </a:r>
            <a:r>
              <a:rPr lang="en-US" dirty="0" err="1"/>
              <a:t>samme</a:t>
            </a:r>
            <a:r>
              <a:rPr lang="en-US" dirty="0"/>
              <a:t> problem?</a:t>
            </a:r>
            <a:endParaRPr lang="da-DK" dirty="0"/>
          </a:p>
        </p:txBody>
      </p:sp>
      <p:pic>
        <p:nvPicPr>
          <p:cNvPr id="6" name="Picture 5"/>
          <p:cNvPicPr>
            <a:picLocks noChangeAspect="1"/>
          </p:cNvPicPr>
          <p:nvPr/>
        </p:nvPicPr>
        <p:blipFill>
          <a:blip r:embed="rId2"/>
          <a:stretch>
            <a:fillRect/>
          </a:stretch>
        </p:blipFill>
        <p:spPr>
          <a:xfrm>
            <a:off x="6061489" y="1844675"/>
            <a:ext cx="5849866" cy="3313339"/>
          </a:xfrm>
          <a:prstGeom prst="rect">
            <a:avLst/>
          </a:prstGeom>
        </p:spPr>
      </p:pic>
      <p:sp>
        <p:nvSpPr>
          <p:cNvPr id="5" name="Rectangle 4">
            <a:extLst>
              <a:ext uri="{FF2B5EF4-FFF2-40B4-BE49-F238E27FC236}">
                <a16:creationId xmlns:a16="http://schemas.microsoft.com/office/drawing/2014/main" id="{6A015AED-2DD7-EEC2-838F-05758C522611}"/>
              </a:ext>
            </a:extLst>
          </p:cNvPr>
          <p:cNvSpPr/>
          <p:nvPr/>
        </p:nvSpPr>
        <p:spPr>
          <a:xfrm>
            <a:off x="6750995" y="2577441"/>
            <a:ext cx="2905327" cy="6103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a:extLst>
              <a:ext uri="{FF2B5EF4-FFF2-40B4-BE49-F238E27FC236}">
                <a16:creationId xmlns:a16="http://schemas.microsoft.com/office/drawing/2014/main" id="{89EFAD02-3B44-9DA9-A38A-9840292C4A67}"/>
              </a:ext>
            </a:extLst>
          </p:cNvPr>
          <p:cNvSpPr/>
          <p:nvPr/>
        </p:nvSpPr>
        <p:spPr>
          <a:xfrm>
            <a:off x="6835302" y="3187790"/>
            <a:ext cx="4898984" cy="6874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23BA45B3-C5BA-D457-83A2-2D4D34AC65BF}"/>
              </a:ext>
            </a:extLst>
          </p:cNvPr>
          <p:cNvSpPr/>
          <p:nvPr/>
        </p:nvSpPr>
        <p:spPr>
          <a:xfrm flipV="1">
            <a:off x="7348354" y="3864201"/>
            <a:ext cx="1944803" cy="6036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12765937-80AC-137F-7433-AA2A68E2CA28}"/>
              </a:ext>
            </a:extLst>
          </p:cNvPr>
          <p:cNvSpPr/>
          <p:nvPr/>
        </p:nvSpPr>
        <p:spPr>
          <a:xfrm flipV="1">
            <a:off x="6750995" y="4485559"/>
            <a:ext cx="1786647" cy="4978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a:extLst>
              <a:ext uri="{FF2B5EF4-FFF2-40B4-BE49-F238E27FC236}">
                <a16:creationId xmlns:a16="http://schemas.microsoft.com/office/drawing/2014/main" id="{E352D211-2AD5-9757-FAF2-6FA69CA8B3EC}"/>
              </a:ext>
            </a:extLst>
          </p:cNvPr>
          <p:cNvPicPr>
            <a:picLocks noChangeAspect="1"/>
          </p:cNvPicPr>
          <p:nvPr/>
        </p:nvPicPr>
        <p:blipFill rotWithShape="1">
          <a:blip r:embed="rId3">
            <a:extLst>
              <a:ext uri="{28A0092B-C50C-407E-A947-70E740481C1C}">
                <a14:useLocalDpi xmlns:a14="http://schemas.microsoft.com/office/drawing/2010/main" val="0"/>
              </a:ext>
            </a:extLst>
          </a:blip>
          <a:srcRect b="67115"/>
          <a:stretch/>
        </p:blipFill>
        <p:spPr>
          <a:xfrm>
            <a:off x="510048" y="4168445"/>
            <a:ext cx="5480589" cy="1132081"/>
          </a:xfrm>
          <a:prstGeom prst="rect">
            <a:avLst/>
          </a:prstGeom>
        </p:spPr>
      </p:pic>
    </p:spTree>
    <p:extLst>
      <p:ext uri="{BB962C8B-B14F-4D97-AF65-F5344CB8AC3E}">
        <p14:creationId xmlns:p14="http://schemas.microsoft.com/office/powerpoint/2010/main" val="200713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p:txBody>
          <a:bodyPr/>
          <a:lstStyle/>
          <a:p>
            <a:r>
              <a:rPr lang="da-DK" dirty="0"/>
              <a:t>Algoritmer og Effektivitet</a:t>
            </a:r>
          </a:p>
        </p:txBody>
      </p:sp>
      <p:sp>
        <p:nvSpPr>
          <p:cNvPr id="4" name="Text Placeholder 3"/>
          <p:cNvSpPr>
            <a:spLocks noGrp="1"/>
          </p:cNvSpPr>
          <p:nvPr>
            <p:ph type="body" sz="quarter" idx="12"/>
          </p:nvPr>
        </p:nvSpPr>
        <p:spPr>
          <a:xfrm>
            <a:off x="587375" y="2065337"/>
            <a:ext cx="6533861" cy="3703696"/>
          </a:xfrm>
        </p:spPr>
        <p:txBody>
          <a:bodyPr/>
          <a:lstStyle/>
          <a:p>
            <a:r>
              <a:rPr lang="da-DK" dirty="0"/>
              <a:t>Computere kan løse problemer hurtigt, men ikke uendeligt hurtigt. RAM er måske billigt, men ikke gratis.</a:t>
            </a:r>
          </a:p>
          <a:p>
            <a:r>
              <a:rPr lang="da-DK" dirty="0"/>
              <a:t>Når man designer en algoritme, skal ressourcer bruges med omhu. Algoritmer der er effektive når det gælder </a:t>
            </a:r>
            <a:r>
              <a:rPr lang="da-DK" b="1" dirty="0"/>
              <a:t>tid</a:t>
            </a:r>
            <a:r>
              <a:rPr lang="da-DK" dirty="0"/>
              <a:t> og </a:t>
            </a:r>
            <a:r>
              <a:rPr lang="da-DK" b="1" dirty="0"/>
              <a:t>plads (RAM)</a:t>
            </a:r>
            <a:r>
              <a:rPr lang="da-DK" dirty="0"/>
              <a:t> er nødvendige. </a:t>
            </a:r>
          </a:p>
          <a:p>
            <a:r>
              <a:rPr lang="da-DK" dirty="0"/>
              <a:t>Forskellige algoritmer for same problem kan ha meget forskellig effektivitet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636" y="1844675"/>
            <a:ext cx="3878985" cy="3878985"/>
          </a:xfrm>
          <a:prstGeom prst="rect">
            <a:avLst/>
          </a:prstGeom>
        </p:spPr>
      </p:pic>
    </p:spTree>
    <p:extLst>
      <p:ext uri="{BB962C8B-B14F-4D97-AF65-F5344CB8AC3E}">
        <p14:creationId xmlns:p14="http://schemas.microsoft.com/office/powerpoint/2010/main" val="26489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p:txBody>
          <a:bodyPr>
            <a:normAutofit lnSpcReduction="10000"/>
          </a:bodyPr>
          <a:lstStyle/>
          <a:p>
            <a:r>
              <a:rPr lang="da-DK" sz="2800" dirty="0"/>
              <a:t>Motivation</a:t>
            </a:r>
          </a:p>
          <a:p>
            <a:r>
              <a:rPr lang="da-DK" sz="2800" dirty="0"/>
              <a:t>Terminologi: Input, Output, Problemformulering</a:t>
            </a:r>
          </a:p>
          <a:p>
            <a:r>
              <a:rPr lang="da-DK" sz="2800" dirty="0"/>
              <a:t>Pseudokode</a:t>
            </a:r>
          </a:p>
          <a:p>
            <a:r>
              <a:rPr lang="da-DK" sz="2800" dirty="0"/>
              <a:t>Effektivitet og ”Order of Growth”</a:t>
            </a:r>
          </a:p>
          <a:p>
            <a:r>
              <a:rPr lang="da-DK" sz="2800" dirty="0"/>
              <a:t>Korrekthed i Algoritmer</a:t>
            </a:r>
          </a:p>
          <a:p>
            <a:r>
              <a:rPr lang="da-DK" sz="2800" dirty="0"/>
              <a:t>Case: </a:t>
            </a:r>
            <a:r>
              <a:rPr lang="da-DK" sz="2600" dirty="0"/>
              <a:t>Algoritmer på Fredagsbaren</a:t>
            </a:r>
          </a:p>
          <a:p>
            <a:pPr lvl="1"/>
            <a:endParaRPr lang="da-DK" sz="2600" dirty="0"/>
          </a:p>
        </p:txBody>
      </p:sp>
      <p:sp>
        <p:nvSpPr>
          <p:cNvPr id="7" name="Slide Number Placeholder 6"/>
          <p:cNvSpPr>
            <a:spLocks noGrp="1"/>
          </p:cNvSpPr>
          <p:nvPr>
            <p:ph type="sldNum" sz="quarter" idx="4"/>
          </p:nvPr>
        </p:nvSpPr>
        <p:spPr/>
        <p:txBody>
          <a:bodyPr/>
          <a:lstStyle/>
          <a:p>
            <a:fld id="{D8D877B3-D348-4611-9BDB-C5374591D951}" type="slidenum">
              <a:rPr lang="en-US" smtClean="0"/>
              <a:pPr/>
              <a:t>2</a:t>
            </a:fld>
            <a:endParaRPr lang="en-US" dirty="0"/>
          </a:p>
        </p:txBody>
      </p:sp>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a:xfrm>
            <a:off x="587374" y="370290"/>
            <a:ext cx="8768661" cy="1474385"/>
          </a:xfrm>
        </p:spPr>
        <p:txBody>
          <a:bodyPr/>
          <a:lstStyle/>
          <a:p>
            <a:r>
              <a:rPr lang="da-DK" dirty="0"/>
              <a:t>Hvorfor Analysere Algoritmer?</a:t>
            </a:r>
          </a:p>
        </p:txBody>
      </p:sp>
      <p:sp>
        <p:nvSpPr>
          <p:cNvPr id="4" name="Text Placeholder 3"/>
          <p:cNvSpPr>
            <a:spLocks noGrp="1"/>
          </p:cNvSpPr>
          <p:nvPr>
            <p:ph type="body" sz="quarter" idx="12"/>
          </p:nvPr>
        </p:nvSpPr>
        <p:spPr>
          <a:xfrm>
            <a:off x="587375" y="2065337"/>
            <a:ext cx="5776480" cy="3703696"/>
          </a:xfrm>
        </p:spPr>
        <p:txBody>
          <a:bodyPr>
            <a:normAutofit lnSpcReduction="10000"/>
          </a:bodyPr>
          <a:lstStyle/>
          <a:p>
            <a:r>
              <a:rPr lang="da-DK" dirty="0"/>
              <a:t>Forudsige performance</a:t>
            </a:r>
          </a:p>
          <a:p>
            <a:pPr lvl="1"/>
            <a:r>
              <a:rPr lang="da-DK" dirty="0"/>
              <a:t>Hvor lang tid kræver min algoritme?</a:t>
            </a:r>
          </a:p>
          <a:p>
            <a:pPr lvl="1"/>
            <a:r>
              <a:rPr lang="da-DK" dirty="0"/>
              <a:t>Er det overhovedet muligt at løse problemet med min input-størrelse?</a:t>
            </a:r>
          </a:p>
          <a:p>
            <a:r>
              <a:rPr lang="da-DK" dirty="0"/>
              <a:t>Sammenligne algoritmer</a:t>
            </a:r>
          </a:p>
          <a:p>
            <a:pPr lvl="1"/>
            <a:r>
              <a:rPr lang="da-DK" dirty="0"/>
              <a:t>Hvilken algoritme er bedst i en specifik situation?</a:t>
            </a:r>
          </a:p>
          <a:p>
            <a:r>
              <a:rPr lang="da-DK" dirty="0"/>
              <a:t>Give garantier</a:t>
            </a:r>
          </a:p>
          <a:p>
            <a:pPr lvl="1"/>
            <a:r>
              <a:rPr lang="da-DK" dirty="0"/>
              <a:t>Algoritmen vil aldrig bruge </a:t>
            </a:r>
            <a:r>
              <a:rPr lang="da-DK" b="1" dirty="0"/>
              <a:t>mere</a:t>
            </a:r>
            <a:r>
              <a:rPr lang="da-DK" dirty="0"/>
              <a:t> tid end X</a:t>
            </a:r>
          </a:p>
          <a:p>
            <a:endParaRPr lang="da-DK" dirty="0"/>
          </a:p>
          <a:p>
            <a:r>
              <a:rPr lang="da-DK" dirty="0"/>
              <a:t>Praktisk tænkt: Undgå performance bugs ved </a:t>
            </a:r>
            <a:r>
              <a:rPr lang="da-DK" dirty="0" err="1"/>
              <a:t>runtime</a:t>
            </a:r>
            <a:endParaRPr lang="da-DK" dirty="0"/>
          </a:p>
          <a:p>
            <a:pPr lvl="1"/>
            <a:r>
              <a:rPr lang="da-DK" b="1" i="1" dirty="0"/>
              <a:t>Profit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459" y="2291510"/>
            <a:ext cx="5319245" cy="2998120"/>
          </a:xfrm>
          <a:prstGeom prst="rect">
            <a:avLst/>
          </a:prstGeom>
        </p:spPr>
      </p:pic>
    </p:spTree>
    <p:extLst>
      <p:ext uri="{BB962C8B-B14F-4D97-AF65-F5344CB8AC3E}">
        <p14:creationId xmlns:p14="http://schemas.microsoft.com/office/powerpoint/2010/main" val="5768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a:xfrm>
            <a:off x="587374" y="370290"/>
            <a:ext cx="6317009" cy="1474385"/>
          </a:xfrm>
        </p:spPr>
        <p:txBody>
          <a:bodyPr/>
          <a:lstStyle/>
          <a:p>
            <a:r>
              <a:rPr lang="da-DK" dirty="0"/>
              <a:t>Analyse af Effektivitet</a:t>
            </a:r>
          </a:p>
        </p:txBody>
      </p:sp>
      <p:sp>
        <p:nvSpPr>
          <p:cNvPr id="4" name="Text Placeholder 3"/>
          <p:cNvSpPr>
            <a:spLocks noGrp="1"/>
          </p:cNvSpPr>
          <p:nvPr>
            <p:ph type="body" sz="quarter" idx="12"/>
          </p:nvPr>
        </p:nvSpPr>
        <p:spPr>
          <a:xfrm>
            <a:off x="587375" y="2065337"/>
            <a:ext cx="6218539" cy="3703696"/>
          </a:xfrm>
        </p:spPr>
        <p:txBody>
          <a:bodyPr/>
          <a:lstStyle/>
          <a:p>
            <a:r>
              <a:rPr lang="da-DK" dirty="0"/>
              <a:t>At analysere hvor effektiv en algoritme er, handler om at </a:t>
            </a:r>
            <a:r>
              <a:rPr lang="da-DK" b="1" dirty="0"/>
              <a:t>forudsige hvilke ressourcer algoritmen kræver</a:t>
            </a:r>
          </a:p>
          <a:p>
            <a:r>
              <a:rPr lang="da-DK" dirty="0"/>
              <a:t>Vi tænker oftest på </a:t>
            </a:r>
            <a:r>
              <a:rPr lang="da-DK" b="1" dirty="0" err="1"/>
              <a:t>computational</a:t>
            </a:r>
            <a:r>
              <a:rPr lang="da-DK" b="1" dirty="0"/>
              <a:t> time, </a:t>
            </a:r>
            <a:r>
              <a:rPr lang="da-DK" dirty="0"/>
              <a:t>altså hvor mange skridt en algoritme skal tage</a:t>
            </a:r>
            <a:endParaRPr lang="da-DK" b="1" dirty="0"/>
          </a:p>
          <a:p>
            <a:r>
              <a:rPr lang="da-DK" dirty="0"/>
              <a:t>Tiden en algoritme kræver, afhænger af </a:t>
            </a:r>
            <a:r>
              <a:rPr lang="da-DK" b="1" dirty="0"/>
              <a:t>input </a:t>
            </a:r>
            <a:r>
              <a:rPr lang="da-DK" dirty="0"/>
              <a:t>(forskellig størrelse på input, forskellige konfigurationer)</a:t>
            </a:r>
          </a:p>
          <a:p>
            <a:r>
              <a:rPr lang="da-DK" b="1" dirty="0"/>
              <a:t>Tiden for en algoritme beskrives som en funktion af input-størrelsen</a:t>
            </a:r>
            <a:endParaRPr lang="da-DK"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096" y="1412111"/>
            <a:ext cx="3885791" cy="4393827"/>
          </a:xfrm>
          <a:prstGeom prst="rect">
            <a:avLst/>
          </a:prstGeom>
        </p:spPr>
      </p:pic>
    </p:spTree>
    <p:extLst>
      <p:ext uri="{BB962C8B-B14F-4D97-AF65-F5344CB8AC3E}">
        <p14:creationId xmlns:p14="http://schemas.microsoft.com/office/powerpoint/2010/main" val="337100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p:txBody>
          <a:bodyPr/>
          <a:lstStyle/>
          <a:p>
            <a:r>
              <a:rPr lang="da-DK" dirty="0"/>
              <a:t>Input Størrelse</a:t>
            </a:r>
          </a:p>
        </p:txBody>
      </p:sp>
      <p:sp>
        <p:nvSpPr>
          <p:cNvPr id="4" name="Text Placeholder 3"/>
          <p:cNvSpPr>
            <a:spLocks noGrp="1"/>
          </p:cNvSpPr>
          <p:nvPr>
            <p:ph type="body" sz="quarter" idx="12"/>
          </p:nvPr>
        </p:nvSpPr>
        <p:spPr>
          <a:xfrm>
            <a:off x="587375" y="2065337"/>
            <a:ext cx="5871298" cy="3703696"/>
          </a:xfrm>
        </p:spPr>
        <p:txBody>
          <a:bodyPr>
            <a:normAutofit/>
          </a:bodyPr>
          <a:lstStyle/>
          <a:p>
            <a:r>
              <a:rPr lang="da-DK" sz="1800" b="1" dirty="0"/>
              <a:t>Antal elementer i input </a:t>
            </a:r>
            <a:r>
              <a:rPr lang="da-DK" sz="1800" dirty="0"/>
              <a:t>(f.eks. Array-størrelsen </a:t>
            </a:r>
            <a:r>
              <a:rPr lang="da-DK" sz="1800" b="1" i="1" dirty="0"/>
              <a:t>n</a:t>
            </a:r>
            <a:r>
              <a:rPr lang="da-DK" sz="1800" dirty="0"/>
              <a:t>)</a:t>
            </a:r>
          </a:p>
          <a:p>
            <a:r>
              <a:rPr lang="da-DK" sz="1800" dirty="0"/>
              <a:t>Nogen ganger </a:t>
            </a:r>
            <a:r>
              <a:rPr lang="da-DK" sz="1800" b="1" dirty="0"/>
              <a:t>antal bits</a:t>
            </a:r>
            <a:r>
              <a:rPr lang="da-DK" sz="1800" dirty="0"/>
              <a:t> for at repræsentere input</a:t>
            </a:r>
          </a:p>
          <a:p>
            <a:r>
              <a:rPr lang="da-DK" sz="1800" dirty="0"/>
              <a:t>Nogen gange </a:t>
            </a:r>
            <a:r>
              <a:rPr lang="da-DK" sz="1800" b="1" dirty="0"/>
              <a:t>mere end et tal </a:t>
            </a:r>
            <a:r>
              <a:rPr lang="da-DK" sz="1800" dirty="0"/>
              <a:t>(f.eks. Med grafer, der har knuder og kanter / </a:t>
            </a:r>
            <a:r>
              <a:rPr lang="da-DK" sz="1800" b="1" dirty="0"/>
              <a:t>nodes and </a:t>
            </a:r>
            <a:r>
              <a:rPr lang="da-DK" sz="1800" b="1" dirty="0" err="1"/>
              <a:t>edges</a:t>
            </a:r>
            <a:r>
              <a:rPr lang="da-DK" sz="1800" dirty="0"/>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426" y="1296364"/>
            <a:ext cx="4178461" cy="4178461"/>
          </a:xfrm>
          <a:prstGeom prst="rect">
            <a:avLst/>
          </a:prstGeom>
        </p:spPr>
      </p:pic>
    </p:spTree>
    <p:extLst>
      <p:ext uri="{BB962C8B-B14F-4D97-AF65-F5344CB8AC3E}">
        <p14:creationId xmlns:p14="http://schemas.microsoft.com/office/powerpoint/2010/main" val="201134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p:txBody>
          <a:bodyPr/>
          <a:lstStyle/>
          <a:p>
            <a:r>
              <a:rPr lang="da-DK" dirty="0" err="1"/>
              <a:t>Running</a:t>
            </a:r>
            <a:r>
              <a:rPr lang="da-DK" dirty="0"/>
              <a:t> Time / Køretid</a:t>
            </a:r>
          </a:p>
        </p:txBody>
      </p:sp>
      <p:sp>
        <p:nvSpPr>
          <p:cNvPr id="4" name="Text Placeholder 3"/>
          <p:cNvSpPr>
            <a:spLocks noGrp="1"/>
          </p:cNvSpPr>
          <p:nvPr>
            <p:ph type="body" sz="quarter" idx="12"/>
          </p:nvPr>
        </p:nvSpPr>
        <p:spPr>
          <a:xfrm>
            <a:off x="587375" y="2065337"/>
            <a:ext cx="6125941" cy="3703696"/>
          </a:xfrm>
        </p:spPr>
        <p:txBody>
          <a:bodyPr/>
          <a:lstStyle/>
          <a:p>
            <a:r>
              <a:rPr lang="da-DK" dirty="0" err="1"/>
              <a:t>Running</a:t>
            </a:r>
            <a:r>
              <a:rPr lang="da-DK" dirty="0"/>
              <a:t> time for en algoritme, givet en input, er antallet </a:t>
            </a:r>
            <a:r>
              <a:rPr lang="da-DK" b="1" dirty="0"/>
              <a:t>operationer</a:t>
            </a:r>
            <a:r>
              <a:rPr lang="da-DK" dirty="0"/>
              <a:t>, eller </a:t>
            </a:r>
            <a:r>
              <a:rPr lang="da-DK" b="1" dirty="0"/>
              <a:t>beregningsmæssige trin </a:t>
            </a:r>
            <a:r>
              <a:rPr lang="da-DK" dirty="0"/>
              <a:t>som kræves for at fuldføre algoritmen </a:t>
            </a:r>
            <a:r>
              <a:rPr lang="da-DK" b="1" dirty="0"/>
              <a:t>(</a:t>
            </a:r>
            <a:r>
              <a:rPr lang="da-DK" dirty="0" err="1"/>
              <a:t>computational</a:t>
            </a:r>
            <a:r>
              <a:rPr lang="da-DK" dirty="0"/>
              <a:t> steps)</a:t>
            </a:r>
          </a:p>
          <a:p>
            <a:r>
              <a:rPr lang="da-DK" b="1" dirty="0" err="1"/>
              <a:t>Maskin</a:t>
            </a:r>
            <a:r>
              <a:rPr lang="da-DK" b="1" dirty="0"/>
              <a:t>-uafhængigt</a:t>
            </a:r>
          </a:p>
          <a:p>
            <a:r>
              <a:rPr lang="da-DK" dirty="0"/>
              <a:t>Bogen tager udgangspunkt i en generisk </a:t>
            </a:r>
            <a:r>
              <a:rPr lang="da-DK" b="1" dirty="0" err="1"/>
              <a:t>random-access</a:t>
            </a:r>
            <a:r>
              <a:rPr lang="da-DK" b="1" dirty="0"/>
              <a:t> </a:t>
            </a:r>
            <a:r>
              <a:rPr lang="da-DK" b="1" dirty="0" err="1"/>
              <a:t>machine</a:t>
            </a:r>
            <a:r>
              <a:rPr lang="da-DK" dirty="0"/>
              <a:t> (</a:t>
            </a:r>
            <a:r>
              <a:rPr lang="da-DK" dirty="0" err="1"/>
              <a:t>pp</a:t>
            </a:r>
            <a:r>
              <a:rPr lang="da-DK" dirty="0"/>
              <a:t> 23-24)</a:t>
            </a:r>
          </a:p>
          <a:p>
            <a:r>
              <a:rPr lang="da-DK" dirty="0"/>
              <a:t>For nu, antager vi at en </a:t>
            </a:r>
            <a:r>
              <a:rPr lang="da-DK" b="1" dirty="0"/>
              <a:t>konstant</a:t>
            </a:r>
            <a:r>
              <a:rPr lang="da-DK" dirty="0"/>
              <a:t> tid kræves </a:t>
            </a:r>
            <a:r>
              <a:rPr lang="da-DK" b="1" dirty="0"/>
              <a:t>per linje pseudokode</a:t>
            </a:r>
            <a:endParaRPr lang="da-DK" dirty="0"/>
          </a:p>
          <a:p>
            <a:pPr lvl="1"/>
            <a:r>
              <a:rPr lang="da-DK" dirty="0"/>
              <a:t>Forskellige linjer kan have forskellige konstanter</a:t>
            </a:r>
          </a:p>
        </p:txBody>
      </p:sp>
    </p:spTree>
    <p:extLst>
      <p:ext uri="{BB962C8B-B14F-4D97-AF65-F5344CB8AC3E}">
        <p14:creationId xmlns:p14="http://schemas.microsoft.com/office/powerpoint/2010/main" val="184679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p:txBody>
          <a:bodyPr/>
          <a:lstStyle/>
          <a:p>
            <a:r>
              <a:rPr lang="da-DK" dirty="0" err="1"/>
              <a:t>Running</a:t>
            </a:r>
            <a:r>
              <a:rPr lang="da-DK" dirty="0"/>
              <a:t> Time for Find-Element</a:t>
            </a:r>
          </a:p>
        </p:txBody>
      </p:sp>
      <p:sp>
        <p:nvSpPr>
          <p:cNvPr id="4" name="Text Placeholder 3"/>
          <p:cNvSpPr>
            <a:spLocks noGrp="1"/>
          </p:cNvSpPr>
          <p:nvPr>
            <p:ph type="body" sz="quarter" idx="12"/>
          </p:nvPr>
        </p:nvSpPr>
        <p:spPr>
          <a:xfrm>
            <a:off x="587375" y="1844675"/>
            <a:ext cx="10752512" cy="3924358"/>
          </a:xfrm>
        </p:spPr>
        <p:txBody>
          <a:bodyPr/>
          <a:lstStyle/>
          <a:p>
            <a:pPr>
              <a:lnSpc>
                <a:spcPct val="100000"/>
              </a:lnSpc>
            </a:pPr>
            <a:r>
              <a:rPr lang="da-DK" dirty="0"/>
              <a:t>Den totale </a:t>
            </a:r>
            <a:r>
              <a:rPr lang="da-DK" dirty="0" err="1"/>
              <a:t>running</a:t>
            </a:r>
            <a:r>
              <a:rPr lang="da-DK" dirty="0"/>
              <a:t> time, er summen af </a:t>
            </a:r>
            <a:r>
              <a:rPr lang="da-DK" dirty="0" err="1"/>
              <a:t>running</a:t>
            </a:r>
            <a:r>
              <a:rPr lang="da-DK" dirty="0"/>
              <a:t> time for hver statement i pseudokoden</a:t>
            </a:r>
          </a:p>
          <a:p>
            <a:pPr>
              <a:lnSpc>
                <a:spcPct val="100000"/>
              </a:lnSpc>
            </a:pPr>
            <a:r>
              <a:rPr lang="da-DK" dirty="0"/>
              <a:t>Vi bruger </a:t>
            </a:r>
            <a:r>
              <a:rPr lang="da-DK" i="1" dirty="0"/>
              <a:t>n</a:t>
            </a:r>
            <a:r>
              <a:rPr lang="da-DK" dirty="0"/>
              <a:t> for antallet elementer i A, og </a:t>
            </a:r>
            <a:r>
              <a:rPr lang="da-DK" dirty="0" err="1"/>
              <a:t>n</a:t>
            </a:r>
            <a:r>
              <a:rPr lang="da-DK" baseline="-25000" dirty="0" err="1"/>
              <a:t>a</a:t>
            </a:r>
            <a:r>
              <a:rPr lang="da-DK" dirty="0"/>
              <a:t> for antallet forekomster af </a:t>
            </a:r>
            <a:r>
              <a:rPr lang="da-DK" i="1" dirty="0"/>
              <a:t>a </a:t>
            </a:r>
            <a:r>
              <a:rPr lang="da-DK" dirty="0"/>
              <a:t>i A</a:t>
            </a:r>
          </a:p>
        </p:txBody>
      </p:sp>
      <p:pic>
        <p:nvPicPr>
          <p:cNvPr id="5" name="Picture 4"/>
          <p:cNvPicPr>
            <a:picLocks noChangeAspect="1"/>
          </p:cNvPicPr>
          <p:nvPr/>
        </p:nvPicPr>
        <p:blipFill>
          <a:blip r:embed="rId2"/>
          <a:stretch>
            <a:fillRect/>
          </a:stretch>
        </p:blipFill>
        <p:spPr>
          <a:xfrm>
            <a:off x="2356113" y="2723754"/>
            <a:ext cx="6908272" cy="3045279"/>
          </a:xfrm>
          <a:prstGeom prst="rect">
            <a:avLst/>
          </a:prstGeom>
        </p:spPr>
      </p:pic>
      <p:pic>
        <p:nvPicPr>
          <p:cNvPr id="6" name="Picture 5"/>
          <p:cNvPicPr>
            <a:picLocks noChangeAspect="1"/>
          </p:cNvPicPr>
          <p:nvPr/>
        </p:nvPicPr>
        <p:blipFill>
          <a:blip r:embed="rId3"/>
          <a:stretch>
            <a:fillRect/>
          </a:stretch>
        </p:blipFill>
        <p:spPr>
          <a:xfrm>
            <a:off x="1558357" y="5800629"/>
            <a:ext cx="8275184" cy="595223"/>
          </a:xfrm>
          <a:prstGeom prst="rect">
            <a:avLst/>
          </a:prstGeom>
        </p:spPr>
      </p:pic>
      <p:sp>
        <p:nvSpPr>
          <p:cNvPr id="7" name="Rectangle 6">
            <a:extLst>
              <a:ext uri="{FF2B5EF4-FFF2-40B4-BE49-F238E27FC236}">
                <a16:creationId xmlns:a16="http://schemas.microsoft.com/office/drawing/2014/main" id="{939B68B8-3389-4FE4-B746-FE1F5E64580A}"/>
              </a:ext>
            </a:extLst>
          </p:cNvPr>
          <p:cNvSpPr/>
          <p:nvPr/>
        </p:nvSpPr>
        <p:spPr>
          <a:xfrm>
            <a:off x="7162800" y="3200401"/>
            <a:ext cx="210158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2A226C0C-0DCE-4B3F-8B2C-8EA92EA808E7}"/>
              </a:ext>
            </a:extLst>
          </p:cNvPr>
          <p:cNvSpPr/>
          <p:nvPr/>
        </p:nvSpPr>
        <p:spPr>
          <a:xfrm>
            <a:off x="7162800" y="3693943"/>
            <a:ext cx="210158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79FCC9E5-AD3F-4404-A278-1A7B832131C0}"/>
              </a:ext>
            </a:extLst>
          </p:cNvPr>
          <p:cNvSpPr/>
          <p:nvPr/>
        </p:nvSpPr>
        <p:spPr>
          <a:xfrm>
            <a:off x="7149759" y="4327130"/>
            <a:ext cx="210158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364E00AD-03FF-4E23-899C-D83F92DF7FCB}"/>
              </a:ext>
            </a:extLst>
          </p:cNvPr>
          <p:cNvSpPr/>
          <p:nvPr/>
        </p:nvSpPr>
        <p:spPr>
          <a:xfrm>
            <a:off x="7149759" y="4820672"/>
            <a:ext cx="210158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a:extLst>
              <a:ext uri="{FF2B5EF4-FFF2-40B4-BE49-F238E27FC236}">
                <a16:creationId xmlns:a16="http://schemas.microsoft.com/office/drawing/2014/main" id="{D28DDFB8-4BA4-43AF-BC7C-DEFDDDA1A97D}"/>
              </a:ext>
            </a:extLst>
          </p:cNvPr>
          <p:cNvSpPr/>
          <p:nvPr/>
        </p:nvSpPr>
        <p:spPr>
          <a:xfrm>
            <a:off x="7136718" y="5288995"/>
            <a:ext cx="2101585"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a:extLst>
              <a:ext uri="{FF2B5EF4-FFF2-40B4-BE49-F238E27FC236}">
                <a16:creationId xmlns:a16="http://schemas.microsoft.com/office/drawing/2014/main" id="{D3A03961-EDBE-481B-9F7D-92C9AE040372}"/>
              </a:ext>
            </a:extLst>
          </p:cNvPr>
          <p:cNvSpPr/>
          <p:nvPr/>
        </p:nvSpPr>
        <p:spPr>
          <a:xfrm>
            <a:off x="3050493" y="5860115"/>
            <a:ext cx="569007"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a:extLst>
              <a:ext uri="{FF2B5EF4-FFF2-40B4-BE49-F238E27FC236}">
                <a16:creationId xmlns:a16="http://schemas.microsoft.com/office/drawing/2014/main" id="{9660F10C-BF39-465F-921D-1D1FCA94F15C}"/>
              </a:ext>
            </a:extLst>
          </p:cNvPr>
          <p:cNvSpPr/>
          <p:nvPr/>
        </p:nvSpPr>
        <p:spPr>
          <a:xfrm>
            <a:off x="4031568" y="5860019"/>
            <a:ext cx="2064432"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a:extLst>
              <a:ext uri="{FF2B5EF4-FFF2-40B4-BE49-F238E27FC236}">
                <a16:creationId xmlns:a16="http://schemas.microsoft.com/office/drawing/2014/main" id="{E07BD5A5-8B37-4B43-8D74-2F926FE22380}"/>
              </a:ext>
            </a:extLst>
          </p:cNvPr>
          <p:cNvSpPr/>
          <p:nvPr/>
        </p:nvSpPr>
        <p:spPr>
          <a:xfrm>
            <a:off x="6650943" y="5906920"/>
            <a:ext cx="778557"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a:extLst>
              <a:ext uri="{FF2B5EF4-FFF2-40B4-BE49-F238E27FC236}">
                <a16:creationId xmlns:a16="http://schemas.microsoft.com/office/drawing/2014/main" id="{542E17D0-9472-450C-A208-B276343F1393}"/>
              </a:ext>
            </a:extLst>
          </p:cNvPr>
          <p:cNvSpPr/>
          <p:nvPr/>
        </p:nvSpPr>
        <p:spPr>
          <a:xfrm>
            <a:off x="7933529" y="5930506"/>
            <a:ext cx="85804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a:extLst>
              <a:ext uri="{FF2B5EF4-FFF2-40B4-BE49-F238E27FC236}">
                <a16:creationId xmlns:a16="http://schemas.microsoft.com/office/drawing/2014/main" id="{B7E47157-F179-4F79-BEBB-B348F0CB66E9}"/>
              </a:ext>
            </a:extLst>
          </p:cNvPr>
          <p:cNvSpPr/>
          <p:nvPr/>
        </p:nvSpPr>
        <p:spPr>
          <a:xfrm>
            <a:off x="9308721" y="5860019"/>
            <a:ext cx="85804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87672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p:cNvSpPr>
            <a:spLocks noGrp="1"/>
          </p:cNvSpPr>
          <p:nvPr>
            <p:ph type="title"/>
          </p:nvPr>
        </p:nvSpPr>
        <p:spPr>
          <a:xfrm>
            <a:off x="587374" y="370290"/>
            <a:ext cx="10842626" cy="1474385"/>
          </a:xfrm>
        </p:spPr>
        <p:txBody>
          <a:bodyPr/>
          <a:lstStyle/>
          <a:p>
            <a:r>
              <a:rPr lang="da-DK" dirty="0"/>
              <a:t>Case Time: Element Search</a:t>
            </a:r>
          </a:p>
        </p:txBody>
      </p:sp>
      <p:sp>
        <p:nvSpPr>
          <p:cNvPr id="4" name="Text Placeholder 3"/>
          <p:cNvSpPr>
            <a:spLocks noGrp="1"/>
          </p:cNvSpPr>
          <p:nvPr>
            <p:ph type="body" sz="quarter" idx="12"/>
          </p:nvPr>
        </p:nvSpPr>
        <p:spPr>
          <a:xfrm>
            <a:off x="587375" y="2065337"/>
            <a:ext cx="5848061" cy="3703696"/>
          </a:xfrm>
        </p:spPr>
        <p:txBody>
          <a:bodyPr>
            <a:normAutofit/>
          </a:bodyPr>
          <a:lstStyle/>
          <a:p>
            <a:r>
              <a:rPr lang="da-DK" sz="2400" dirty="0"/>
              <a:t>Ca. 15 minutter + 10 minutter pause</a:t>
            </a:r>
          </a:p>
          <a:p>
            <a:r>
              <a:rPr lang="da-DK" sz="2400" dirty="0"/>
              <a:t>Svar via Google Forms</a:t>
            </a:r>
          </a:p>
          <a:p>
            <a:pPr lvl="1"/>
            <a:r>
              <a:rPr lang="da-DK" sz="2000" dirty="0" err="1"/>
              <a:t>Ett</a:t>
            </a:r>
            <a:r>
              <a:rPr lang="da-DK" sz="2000" dirty="0"/>
              <a:t> svar per gruppe</a:t>
            </a:r>
          </a:p>
          <a:p>
            <a:r>
              <a:rPr lang="da-DK" sz="3600" b="1" dirty="0"/>
              <a:t>Husk: Pause </a:t>
            </a:r>
            <a:r>
              <a:rPr lang="da-DK" sz="3600" b="1"/>
              <a:t>til 10:28</a:t>
            </a:r>
            <a:endParaRPr lang="da-DK" sz="3600" b="1" dirty="0"/>
          </a:p>
          <a:p>
            <a:pPr lvl="1"/>
            <a:endParaRPr lang="da-DK" sz="2000" dirty="0"/>
          </a:p>
        </p:txBody>
      </p:sp>
      <p:pic>
        <p:nvPicPr>
          <p:cNvPr id="6" name="Picture 5" descr="A person and person&#10;&#10;Description automatically generated with medium confidence">
            <a:extLst>
              <a:ext uri="{FF2B5EF4-FFF2-40B4-BE49-F238E27FC236}">
                <a16:creationId xmlns:a16="http://schemas.microsoft.com/office/drawing/2014/main" id="{FE63A044-87DA-4036-9E60-309A50782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808" y="1902546"/>
            <a:ext cx="5387483" cy="3052907"/>
          </a:xfrm>
          <a:prstGeom prst="rect">
            <a:avLst/>
          </a:prstGeom>
        </p:spPr>
      </p:pic>
      <p:sp>
        <p:nvSpPr>
          <p:cNvPr id="7" name="Text Placeholder 3">
            <a:extLst>
              <a:ext uri="{FF2B5EF4-FFF2-40B4-BE49-F238E27FC236}">
                <a16:creationId xmlns:a16="http://schemas.microsoft.com/office/drawing/2014/main" id="{9DF583EF-A841-4AC5-9870-DA5177FAA9BF}"/>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tinyurl.com/alg-f01-case2</a:t>
            </a:r>
          </a:p>
        </p:txBody>
      </p:sp>
    </p:spTree>
    <p:extLst>
      <p:ext uri="{BB962C8B-B14F-4D97-AF65-F5344CB8AC3E}">
        <p14:creationId xmlns:p14="http://schemas.microsoft.com/office/powerpoint/2010/main" val="256865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26</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p:txBody>
          <a:bodyPr/>
          <a:lstStyle/>
          <a:p>
            <a:r>
              <a:rPr lang="da-DK" dirty="0" err="1"/>
              <a:t>Recap</a:t>
            </a:r>
            <a:endParaRPr lang="da-DK" dirty="0"/>
          </a:p>
        </p:txBody>
      </p:sp>
      <p:pic>
        <p:nvPicPr>
          <p:cNvPr id="5" name="Picture 4"/>
          <p:cNvPicPr>
            <a:picLocks noChangeAspect="1"/>
          </p:cNvPicPr>
          <p:nvPr/>
        </p:nvPicPr>
        <p:blipFill rotWithShape="1">
          <a:blip r:embed="rId2"/>
          <a:srcRect l="6488" t="39683" r="59673" b="15556"/>
          <a:stretch/>
        </p:blipFill>
        <p:spPr>
          <a:xfrm>
            <a:off x="5722826" y="1301535"/>
            <a:ext cx="6188529" cy="4604658"/>
          </a:xfrm>
          <a:prstGeom prst="rect">
            <a:avLst/>
          </a:prstGeom>
        </p:spPr>
      </p:pic>
    </p:spTree>
    <p:extLst>
      <p:ext uri="{BB962C8B-B14F-4D97-AF65-F5344CB8AC3E}">
        <p14:creationId xmlns:p14="http://schemas.microsoft.com/office/powerpoint/2010/main" val="1128482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a:xfrm>
            <a:off x="587374" y="370290"/>
            <a:ext cx="6237969" cy="1474385"/>
          </a:xfrm>
        </p:spPr>
        <p:txBody>
          <a:bodyPr/>
          <a:lstStyle/>
          <a:p>
            <a:r>
              <a:rPr lang="da-DK" dirty="0"/>
              <a:t>Running time kan variere med samme </a:t>
            </a:r>
            <a:r>
              <a:rPr lang="da-DK" i="1" dirty="0"/>
              <a:t>n</a:t>
            </a:r>
            <a:endParaRPr lang="da-DK" dirty="0"/>
          </a:p>
        </p:txBody>
      </p:sp>
      <p:sp>
        <p:nvSpPr>
          <p:cNvPr id="4" name="Text Placeholder 3"/>
          <p:cNvSpPr>
            <a:spLocks noGrp="1"/>
          </p:cNvSpPr>
          <p:nvPr>
            <p:ph type="body" sz="quarter" idx="12"/>
          </p:nvPr>
        </p:nvSpPr>
        <p:spPr>
          <a:xfrm>
            <a:off x="587375" y="2065337"/>
            <a:ext cx="10752512" cy="1024288"/>
          </a:xfrm>
        </p:spPr>
        <p:txBody>
          <a:bodyPr/>
          <a:lstStyle/>
          <a:p>
            <a:r>
              <a:rPr lang="da-DK" dirty="0"/>
              <a:t>Vi har den </a:t>
            </a:r>
            <a:r>
              <a:rPr lang="da-DK" b="1" dirty="0"/>
              <a:t>eksakte </a:t>
            </a:r>
            <a:r>
              <a:rPr lang="da-DK" b="1" dirty="0" err="1"/>
              <a:t>running</a:t>
            </a:r>
            <a:r>
              <a:rPr lang="da-DK" b="1" dirty="0"/>
              <a:t> time </a:t>
            </a:r>
            <a:r>
              <a:rPr lang="da-DK" dirty="0"/>
              <a:t>for Find-Element</a:t>
            </a:r>
          </a:p>
        </p:txBody>
      </p:sp>
      <p:pic>
        <p:nvPicPr>
          <p:cNvPr id="5" name="Picture 4"/>
          <p:cNvPicPr>
            <a:picLocks noChangeAspect="1"/>
          </p:cNvPicPr>
          <p:nvPr/>
        </p:nvPicPr>
        <p:blipFill>
          <a:blip r:embed="rId2"/>
          <a:stretch>
            <a:fillRect/>
          </a:stretch>
        </p:blipFill>
        <p:spPr>
          <a:xfrm>
            <a:off x="1558357" y="2494402"/>
            <a:ext cx="8275184" cy="595223"/>
          </a:xfrm>
          <a:prstGeom prst="rect">
            <a:avLst/>
          </a:prstGeom>
        </p:spPr>
      </p:pic>
      <p:sp>
        <p:nvSpPr>
          <p:cNvPr id="6" name="Text Placeholder 3"/>
          <p:cNvSpPr txBox="1">
            <a:spLocks/>
          </p:cNvSpPr>
          <p:nvPr/>
        </p:nvSpPr>
        <p:spPr>
          <a:xfrm>
            <a:off x="587375" y="3242025"/>
            <a:ext cx="10752512" cy="1024288"/>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b="1" dirty="0"/>
              <a:t>Best case </a:t>
            </a:r>
            <a:r>
              <a:rPr lang="da-DK" dirty="0"/>
              <a:t>forekommer når antallet forekomster af </a:t>
            </a:r>
            <a:r>
              <a:rPr lang="da-DK" i="1" dirty="0"/>
              <a:t>a</a:t>
            </a:r>
            <a:r>
              <a:rPr lang="da-DK" dirty="0"/>
              <a:t> er minimal, dvs., </a:t>
            </a:r>
            <a:r>
              <a:rPr lang="da-DK" dirty="0" err="1"/>
              <a:t>n</a:t>
            </a:r>
            <a:r>
              <a:rPr lang="da-DK" baseline="-25000" dirty="0" err="1"/>
              <a:t>a</a:t>
            </a:r>
            <a:r>
              <a:rPr lang="da-DK" dirty="0"/>
              <a:t> = 0</a:t>
            </a:r>
            <a:endParaRPr lang="da-DK" b="1" dirty="0"/>
          </a:p>
        </p:txBody>
      </p:sp>
      <p:sp>
        <p:nvSpPr>
          <p:cNvPr id="7" name="Text Placeholder 3"/>
          <p:cNvSpPr txBox="1">
            <a:spLocks/>
          </p:cNvSpPr>
          <p:nvPr/>
        </p:nvSpPr>
        <p:spPr>
          <a:xfrm>
            <a:off x="587375" y="4570082"/>
            <a:ext cx="10752512" cy="1024288"/>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b="1" dirty="0" err="1"/>
              <a:t>Worst</a:t>
            </a:r>
            <a:r>
              <a:rPr lang="da-DK" b="1" dirty="0"/>
              <a:t> case </a:t>
            </a:r>
            <a:r>
              <a:rPr lang="da-DK" dirty="0"/>
              <a:t>forekommer når antallet forekomster af </a:t>
            </a:r>
            <a:r>
              <a:rPr lang="da-DK" i="1" dirty="0"/>
              <a:t>a</a:t>
            </a:r>
            <a:r>
              <a:rPr lang="da-DK" dirty="0"/>
              <a:t> er maximal, dvs., </a:t>
            </a:r>
            <a:r>
              <a:rPr lang="da-DK" dirty="0" err="1"/>
              <a:t>n</a:t>
            </a:r>
            <a:r>
              <a:rPr lang="da-DK" baseline="-25000" dirty="0" err="1"/>
              <a:t>a</a:t>
            </a:r>
            <a:r>
              <a:rPr lang="da-DK" dirty="0"/>
              <a:t> = n</a:t>
            </a:r>
            <a:endParaRPr lang="da-DK" b="1" dirty="0"/>
          </a:p>
        </p:txBody>
      </p:sp>
      <p:pic>
        <p:nvPicPr>
          <p:cNvPr id="8" name="Picture 7"/>
          <p:cNvPicPr>
            <a:picLocks noChangeAspect="1"/>
          </p:cNvPicPr>
          <p:nvPr/>
        </p:nvPicPr>
        <p:blipFill>
          <a:blip r:embed="rId5"/>
          <a:stretch>
            <a:fillRect/>
          </a:stretch>
        </p:blipFill>
        <p:spPr>
          <a:xfrm>
            <a:off x="1386868" y="3761450"/>
            <a:ext cx="8446673" cy="808631"/>
          </a:xfrm>
          <a:prstGeom prst="rect">
            <a:avLst/>
          </a:prstGeom>
        </p:spPr>
      </p:pic>
      <p:pic>
        <p:nvPicPr>
          <p:cNvPr id="9" name="Picture 8"/>
          <p:cNvPicPr>
            <a:picLocks noChangeAspect="1"/>
          </p:cNvPicPr>
          <p:nvPr/>
        </p:nvPicPr>
        <p:blipFill>
          <a:blip r:embed="rId6"/>
          <a:stretch>
            <a:fillRect/>
          </a:stretch>
        </p:blipFill>
        <p:spPr>
          <a:xfrm>
            <a:off x="1386868" y="5089506"/>
            <a:ext cx="8976291" cy="669142"/>
          </a:xfrm>
          <a:prstGeom prst="rect">
            <a:avLst/>
          </a:prstGeom>
        </p:spPr>
      </p:pic>
      <p:sp>
        <p:nvSpPr>
          <p:cNvPr id="10" name="Text Placeholder 3"/>
          <p:cNvSpPr txBox="1">
            <a:spLocks/>
          </p:cNvSpPr>
          <p:nvPr/>
        </p:nvSpPr>
        <p:spPr>
          <a:xfrm>
            <a:off x="6890328" y="1228436"/>
            <a:ext cx="3602182" cy="110168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400" dirty="0"/>
              <a:t>En </a:t>
            </a:r>
            <a:r>
              <a:rPr lang="da-DK" sz="2400" b="1" dirty="0"/>
              <a:t>lineær funktion </a:t>
            </a:r>
            <a:r>
              <a:rPr lang="da-DK" sz="2400" dirty="0"/>
              <a:t>af n</a:t>
            </a:r>
          </a:p>
          <a:p>
            <a:r>
              <a:rPr lang="da-DK" sz="2400" dirty="0"/>
              <a:t>Har formen </a:t>
            </a:r>
            <a:r>
              <a:rPr lang="da-DK" sz="2400" b="1" i="1" dirty="0"/>
              <a:t>an + b</a:t>
            </a:r>
          </a:p>
        </p:txBody>
      </p:sp>
      <p:pic>
        <p:nvPicPr>
          <p:cNvPr id="11" name="Picture 10">
            <a:extLst>
              <a:ext uri="{FF2B5EF4-FFF2-40B4-BE49-F238E27FC236}">
                <a16:creationId xmlns:a16="http://schemas.microsoft.com/office/drawing/2014/main" id="{D17827E2-6DAC-40A3-B860-5F9D59D840BF}"/>
              </a:ext>
            </a:extLst>
          </p:cNvPr>
          <p:cNvPicPr>
            <a:picLocks noChangeAspect="1"/>
          </p:cNvPicPr>
          <p:nvPr/>
        </p:nvPicPr>
        <p:blipFill>
          <a:blip r:embed="rId7"/>
          <a:stretch>
            <a:fillRect/>
          </a:stretch>
        </p:blipFill>
        <p:spPr>
          <a:xfrm>
            <a:off x="6792808" y="4263497"/>
            <a:ext cx="5346572" cy="2356856"/>
          </a:xfrm>
          <a:prstGeom prst="rect">
            <a:avLst/>
          </a:prstGeom>
        </p:spPr>
      </p:pic>
    </p:spTree>
    <p:extLst>
      <p:ext uri="{BB962C8B-B14F-4D97-AF65-F5344CB8AC3E}">
        <p14:creationId xmlns:p14="http://schemas.microsoft.com/office/powerpoint/2010/main" val="1030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29167E-6 1.48148E-6 L -0.31094 -0.60926 " pathEditMode="relative" rAng="0" ptsTypes="AA">
                                      <p:cBhvr>
                                        <p:cTn id="22" dur="2000" fill="hold"/>
                                        <p:tgtEl>
                                          <p:spTgt spid="11"/>
                                        </p:tgtEl>
                                        <p:attrNameLst>
                                          <p:attrName>ppt_x</p:attrName>
                                          <p:attrName>ppt_y</p:attrName>
                                        </p:attrNameLst>
                                      </p:cBhvr>
                                      <p:rCtr x="-15547" y="-3046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p:txBody>
          <a:bodyPr/>
          <a:lstStyle/>
          <a:p>
            <a:r>
              <a:rPr lang="da-DK" dirty="0" err="1"/>
              <a:t>Worst</a:t>
            </a:r>
            <a:r>
              <a:rPr lang="da-DK" dirty="0"/>
              <a:t> case Analyse</a:t>
            </a:r>
          </a:p>
        </p:txBody>
      </p:sp>
      <p:sp>
        <p:nvSpPr>
          <p:cNvPr id="4" name="Text Placeholder 3"/>
          <p:cNvSpPr>
            <a:spLocks noGrp="1"/>
          </p:cNvSpPr>
          <p:nvPr>
            <p:ph type="body" sz="quarter" idx="12"/>
          </p:nvPr>
        </p:nvSpPr>
        <p:spPr>
          <a:xfrm>
            <a:off x="587375" y="2065337"/>
            <a:ext cx="5385162" cy="3703696"/>
          </a:xfrm>
        </p:spPr>
        <p:txBody>
          <a:bodyPr/>
          <a:lstStyle/>
          <a:p>
            <a:r>
              <a:rPr lang="da-DK" dirty="0"/>
              <a:t>Vi fokuserer på </a:t>
            </a:r>
            <a:r>
              <a:rPr lang="da-DK" dirty="0" err="1"/>
              <a:t>worst</a:t>
            </a:r>
            <a:r>
              <a:rPr lang="da-DK" dirty="0"/>
              <a:t> case analyse</a:t>
            </a:r>
          </a:p>
          <a:p>
            <a:r>
              <a:rPr lang="da-DK" dirty="0" err="1"/>
              <a:t>Lengste</a:t>
            </a:r>
            <a:r>
              <a:rPr lang="da-DK" dirty="0"/>
              <a:t> køretid for hvilken som helst </a:t>
            </a:r>
            <a:r>
              <a:rPr lang="da-DK" i="1" dirty="0"/>
              <a:t>n</a:t>
            </a:r>
            <a:endParaRPr lang="da-DK" dirty="0"/>
          </a:p>
          <a:p>
            <a:r>
              <a:rPr lang="da-DK" dirty="0"/>
              <a:t>Garanti for at </a:t>
            </a:r>
            <a:r>
              <a:rPr lang="da-DK" b="1" dirty="0"/>
              <a:t>algoritmen aldrig vil tage </a:t>
            </a:r>
            <a:r>
              <a:rPr lang="da-DK" b="1" dirty="0" err="1"/>
              <a:t>lengre</a:t>
            </a:r>
            <a:r>
              <a:rPr lang="da-DK" b="1" dirty="0"/>
              <a:t> tid</a:t>
            </a:r>
            <a:endParaRPr lang="da-DK" dirty="0"/>
          </a:p>
          <a:p>
            <a:r>
              <a:rPr lang="da-DK" dirty="0"/>
              <a:t>For mange algoritmer er </a:t>
            </a:r>
            <a:r>
              <a:rPr lang="da-DK" dirty="0" err="1"/>
              <a:t>worst</a:t>
            </a:r>
            <a:r>
              <a:rPr lang="da-DK" dirty="0"/>
              <a:t> case næsten det samme som average case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354" y="2065337"/>
            <a:ext cx="5571267" cy="3132439"/>
          </a:xfrm>
          <a:prstGeom prst="rect">
            <a:avLst/>
          </a:prstGeom>
        </p:spPr>
      </p:pic>
    </p:spTree>
    <p:extLst>
      <p:ext uri="{BB962C8B-B14F-4D97-AF65-F5344CB8AC3E}">
        <p14:creationId xmlns:p14="http://schemas.microsoft.com/office/powerpoint/2010/main" val="100961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p:txBody>
          <a:bodyPr/>
          <a:lstStyle/>
          <a:p>
            <a:r>
              <a:rPr lang="da-DK" dirty="0"/>
              <a:t>Order of Growth</a:t>
            </a:r>
          </a:p>
        </p:txBody>
      </p:sp>
      <p:sp>
        <p:nvSpPr>
          <p:cNvPr id="4" name="Text Placeholder 3"/>
          <p:cNvSpPr>
            <a:spLocks noGrp="1"/>
          </p:cNvSpPr>
          <p:nvPr>
            <p:ph type="body" sz="quarter" idx="12"/>
          </p:nvPr>
        </p:nvSpPr>
        <p:spPr>
          <a:xfrm>
            <a:off x="587375" y="2065337"/>
            <a:ext cx="6114367" cy="3703696"/>
          </a:xfrm>
        </p:spPr>
        <p:txBody>
          <a:bodyPr/>
          <a:lstStyle/>
          <a:p>
            <a:r>
              <a:rPr lang="da-DK" dirty="0"/>
              <a:t>Vi abstraherede allerede når vi kigget på T(n)</a:t>
            </a:r>
          </a:p>
          <a:p>
            <a:pPr lvl="1"/>
            <a:r>
              <a:rPr lang="da-DK" dirty="0"/>
              <a:t>Vi ignorerer faktisk køretid (på en computer), gennem at bruge konstanter (</a:t>
            </a:r>
            <a:r>
              <a:rPr lang="da-DK" dirty="0" err="1"/>
              <a:t>c_i</a:t>
            </a:r>
            <a:r>
              <a:rPr lang="da-DK" dirty="0"/>
              <a:t>)</a:t>
            </a:r>
          </a:p>
          <a:p>
            <a:pPr lvl="1"/>
            <a:r>
              <a:rPr lang="da-DK" dirty="0"/>
              <a:t>Vi udtrykker </a:t>
            </a:r>
            <a:r>
              <a:rPr lang="da-DK" dirty="0" err="1"/>
              <a:t>worst</a:t>
            </a:r>
            <a:r>
              <a:rPr lang="da-DK" dirty="0"/>
              <a:t> case køretid som en funktion </a:t>
            </a:r>
            <a:r>
              <a:rPr lang="da-DK" i="1" dirty="0"/>
              <a:t>an + b</a:t>
            </a:r>
            <a:endParaRPr lang="da-DK" dirty="0"/>
          </a:p>
          <a:p>
            <a:r>
              <a:rPr lang="da-DK" dirty="0"/>
              <a:t>Vi kan abstrahere endnu mere gennem at kun kigge på </a:t>
            </a:r>
            <a:br>
              <a:rPr lang="da-DK" dirty="0"/>
            </a:br>
            <a:r>
              <a:rPr lang="da-DK" b="1" dirty="0"/>
              <a:t>rate of </a:t>
            </a:r>
            <a:r>
              <a:rPr lang="da-DK" b="1" dirty="0" err="1"/>
              <a:t>growth</a:t>
            </a:r>
            <a:r>
              <a:rPr lang="da-DK" dirty="0"/>
              <a:t> (</a:t>
            </a:r>
            <a:r>
              <a:rPr lang="da-DK" dirty="0" err="1"/>
              <a:t>order</a:t>
            </a:r>
            <a:r>
              <a:rPr lang="da-DK" dirty="0"/>
              <a:t> of </a:t>
            </a:r>
            <a:r>
              <a:rPr lang="da-DK" dirty="0" err="1"/>
              <a:t>growth</a:t>
            </a:r>
            <a:r>
              <a:rPr lang="da-DK" dirty="0"/>
              <a:t>) af T(n)</a:t>
            </a:r>
          </a:p>
          <a:p>
            <a:pPr lvl="1"/>
            <a:r>
              <a:rPr lang="da-DK" dirty="0"/>
              <a:t>Vi kigger kun på den </a:t>
            </a:r>
            <a:r>
              <a:rPr lang="da-DK" dirty="0" err="1"/>
              <a:t>inledende</a:t>
            </a:r>
            <a:r>
              <a:rPr lang="da-DK" dirty="0"/>
              <a:t> term (dvs. </a:t>
            </a:r>
            <a:r>
              <a:rPr lang="da-DK" i="1" dirty="0"/>
              <a:t>an</a:t>
            </a:r>
            <a:r>
              <a:rPr lang="da-DK" dirty="0"/>
              <a:t>), og </a:t>
            </a:r>
            <a:r>
              <a:rPr lang="da-DK" b="1" dirty="0"/>
              <a:t>ignorerer konstanter</a:t>
            </a:r>
            <a:r>
              <a:rPr lang="da-DK" dirty="0"/>
              <a:t> for store </a:t>
            </a:r>
            <a:r>
              <a:rPr lang="da-DK" dirty="0" err="1"/>
              <a:t>verdier</a:t>
            </a:r>
            <a:r>
              <a:rPr lang="da-DK" dirty="0"/>
              <a:t> af n </a:t>
            </a:r>
          </a:p>
          <a:p>
            <a:pPr lvl="1"/>
            <a:r>
              <a:rPr lang="da-DK" dirty="0"/>
              <a:t>Find-Element har dermed en </a:t>
            </a:r>
            <a:r>
              <a:rPr lang="da-DK" dirty="0" err="1"/>
              <a:t>worst</a:t>
            </a:r>
            <a:r>
              <a:rPr lang="da-DK" dirty="0"/>
              <a:t>-case køretid af </a:t>
            </a:r>
            <a:r>
              <a:rPr lang="el-GR" b="1" dirty="0"/>
              <a:t>Θ</a:t>
            </a:r>
            <a:r>
              <a:rPr lang="da-DK" b="1" dirty="0"/>
              <a:t>(n)</a:t>
            </a:r>
          </a:p>
          <a:p>
            <a:r>
              <a:rPr lang="da-DK" b="1" dirty="0"/>
              <a:t>I næste forelæsning vil vi diskutere forskellige notationer (O, o, </a:t>
            </a:r>
            <a:r>
              <a:rPr lang="el-GR" dirty="0"/>
              <a:t>Θ</a:t>
            </a:r>
            <a:r>
              <a:rPr lang="da-DK" dirty="0"/>
              <a:t>, osv.)</a:t>
            </a:r>
            <a:endParaRPr lang="da-DK"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138" y="2065337"/>
            <a:ext cx="5143500" cy="3238500"/>
          </a:xfrm>
          <a:prstGeom prst="rect">
            <a:avLst/>
          </a:prstGeom>
        </p:spPr>
      </p:pic>
    </p:spTree>
    <p:extLst>
      <p:ext uri="{BB962C8B-B14F-4D97-AF65-F5344CB8AC3E}">
        <p14:creationId xmlns:p14="http://schemas.microsoft.com/office/powerpoint/2010/main" val="200669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p:txBody>
          <a:bodyPr>
            <a:noAutofit/>
          </a:bodyPr>
          <a:lstStyle/>
          <a:p>
            <a:pPr marL="0" indent="0">
              <a:lnSpc>
                <a:spcPct val="100000"/>
              </a:lnSpc>
              <a:buNone/>
            </a:pPr>
            <a:r>
              <a:rPr lang="da-DK" b="1" cap="all" dirty="0"/>
              <a:t>VIDEN</a:t>
            </a:r>
          </a:p>
          <a:p>
            <a:pPr>
              <a:lnSpc>
                <a:spcPct val="100000"/>
              </a:lnSpc>
            </a:pPr>
            <a:r>
              <a:rPr lang="da-DK" b="1" dirty="0"/>
              <a:t>matematiske grundbegreber</a:t>
            </a:r>
            <a:r>
              <a:rPr lang="da-DK" dirty="0"/>
              <a:t> såsom </a:t>
            </a:r>
            <a:r>
              <a:rPr lang="da-DK" dirty="0" err="1"/>
              <a:t>rekursion</a:t>
            </a:r>
            <a:r>
              <a:rPr lang="da-DK" dirty="0"/>
              <a:t>, induktion, </a:t>
            </a:r>
            <a:r>
              <a:rPr lang="da-DK" b="1" dirty="0"/>
              <a:t>konkret og abstrakt kompleksitet  </a:t>
            </a:r>
            <a:br>
              <a:rPr lang="da-DK" dirty="0"/>
            </a:b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a:t>
            </a:r>
            <a:r>
              <a:rPr lang="da-DK" dirty="0"/>
              <a:t>og korrektheds</a:t>
            </a:r>
            <a:r>
              <a:rPr lang="da-DK" b="1" dirty="0"/>
              <a:t>analyse på simple algoritmer</a:t>
            </a:r>
            <a:r>
              <a:rPr lang="da-DK" dirty="0"/>
              <a:t>, herunder </a:t>
            </a:r>
            <a:r>
              <a:rPr lang="da-DK" dirty="0" err="1"/>
              <a:t>rekursive</a:t>
            </a:r>
            <a:r>
              <a:rPr lang="da-DK" dirty="0"/>
              <a:t> algoritmer  </a:t>
            </a:r>
          </a:p>
          <a:p>
            <a:pPr marL="0" indent="0">
              <a:lnSpc>
                <a:spcPct val="100000"/>
              </a:lnSpc>
              <a:buNone/>
            </a:pPr>
            <a:br>
              <a:rPr lang="da-DK" b="1" cap="all" dirty="0"/>
            </a:br>
            <a:r>
              <a:rPr lang="da-DK" b="1" cap="all" dirty="0"/>
              <a:t>KOMPETENCER</a:t>
            </a:r>
          </a:p>
          <a:p>
            <a:pPr>
              <a:lnSpc>
                <a:spcPct val="100000"/>
              </a:lnSpc>
            </a:pPr>
            <a:r>
              <a:rPr lang="da-DK" dirty="0"/>
              <a:t>Den studerende skal, stillet overfor en ikke-standard programmeringsopgave kunne</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p:txBody>
          <a:bodyPr/>
          <a:lstStyle/>
          <a:p>
            <a:r>
              <a:rPr lang="da-DK" dirty="0"/>
              <a:t>Dagens temaer</a:t>
            </a:r>
          </a:p>
        </p:txBody>
      </p:sp>
      <p:sp>
        <p:nvSpPr>
          <p:cNvPr id="4" name="Text Placeholder 3"/>
          <p:cNvSpPr>
            <a:spLocks noGrp="1"/>
          </p:cNvSpPr>
          <p:nvPr>
            <p:ph type="body" sz="quarter" idx="12"/>
          </p:nvPr>
        </p:nvSpPr>
        <p:spPr/>
        <p:txBody>
          <a:bodyPr>
            <a:normAutofit lnSpcReduction="10000"/>
          </a:bodyPr>
          <a:lstStyle/>
          <a:p>
            <a:r>
              <a:rPr lang="da-DK" dirty="0"/>
              <a:t>Formelle koncepter af</a:t>
            </a:r>
          </a:p>
          <a:p>
            <a:pPr lvl="1"/>
            <a:r>
              <a:rPr lang="da-DK" dirty="0"/>
              <a:t>Algoritmer</a:t>
            </a:r>
          </a:p>
          <a:p>
            <a:pPr lvl="1"/>
            <a:r>
              <a:rPr lang="da-DK" dirty="0" err="1"/>
              <a:t>Computational</a:t>
            </a:r>
            <a:r>
              <a:rPr lang="da-DK" dirty="0"/>
              <a:t> problems</a:t>
            </a:r>
          </a:p>
          <a:p>
            <a:pPr lvl="1"/>
            <a:r>
              <a:rPr lang="da-DK" dirty="0"/>
              <a:t>Problemformuleringer</a:t>
            </a:r>
          </a:p>
          <a:p>
            <a:pPr lvl="1"/>
            <a:r>
              <a:rPr lang="da-DK" dirty="0"/>
              <a:t>En algoritmes korrekthed</a:t>
            </a:r>
          </a:p>
          <a:p>
            <a:r>
              <a:rPr lang="da-DK" dirty="0"/>
              <a:t>At bruge pseudokode for at beskrive algoritmer</a:t>
            </a:r>
          </a:p>
          <a:p>
            <a:r>
              <a:rPr lang="da-DK" dirty="0"/>
              <a:t>Algoritmisk effektivitet</a:t>
            </a:r>
          </a:p>
          <a:p>
            <a:pPr lvl="1"/>
            <a:r>
              <a:rPr lang="da-DK" dirty="0"/>
              <a:t>Input størrelse</a:t>
            </a:r>
          </a:p>
          <a:p>
            <a:pPr lvl="1"/>
            <a:r>
              <a:rPr lang="da-DK" dirty="0"/>
              <a:t>”eksakt” køretid</a:t>
            </a:r>
          </a:p>
          <a:p>
            <a:pPr lvl="1"/>
            <a:r>
              <a:rPr lang="da-DK" dirty="0" err="1"/>
              <a:t>Worst</a:t>
            </a:r>
            <a:r>
              <a:rPr lang="da-DK" dirty="0"/>
              <a:t> case </a:t>
            </a:r>
            <a:r>
              <a:rPr lang="da-DK" dirty="0" err="1"/>
              <a:t>running</a:t>
            </a:r>
            <a:r>
              <a:rPr lang="da-DK" dirty="0"/>
              <a:t> time</a:t>
            </a:r>
          </a:p>
          <a:p>
            <a:pPr lvl="1"/>
            <a:r>
              <a:rPr lang="da-DK" dirty="0"/>
              <a:t>Rate of </a:t>
            </a:r>
            <a:r>
              <a:rPr lang="da-DK" dirty="0" err="1"/>
              <a:t>growth</a:t>
            </a:r>
            <a:endParaRPr lang="da-DK" dirty="0"/>
          </a:p>
        </p:txBody>
      </p:sp>
      <p:cxnSp>
        <p:nvCxnSpPr>
          <p:cNvPr id="5" name="Straight Connector 4">
            <a:extLst>
              <a:ext uri="{FF2B5EF4-FFF2-40B4-BE49-F238E27FC236}">
                <a16:creationId xmlns:a16="http://schemas.microsoft.com/office/drawing/2014/main" id="{B152C684-5584-7F85-5B98-D01902716579}"/>
              </a:ext>
            </a:extLst>
          </p:cNvPr>
          <p:cNvCxnSpPr>
            <a:cxnSpLocks/>
          </p:cNvCxnSpPr>
          <p:nvPr/>
        </p:nvCxnSpPr>
        <p:spPr>
          <a:xfrm flipV="1">
            <a:off x="6818829" y="2801000"/>
            <a:ext cx="0" cy="14685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BC4E4F-041A-9046-A4B6-E9884F097741}"/>
              </a:ext>
            </a:extLst>
          </p:cNvPr>
          <p:cNvCxnSpPr>
            <a:cxnSpLocks/>
          </p:cNvCxnSpPr>
          <p:nvPr/>
        </p:nvCxnSpPr>
        <p:spPr>
          <a:xfrm flipH="1">
            <a:off x="6818829" y="4269581"/>
            <a:ext cx="310341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87EA08A0-28FA-7F10-5C7E-7013E7D01136}"/>
              </a:ext>
            </a:extLst>
          </p:cNvPr>
          <p:cNvSpPr/>
          <p:nvPr/>
        </p:nvSpPr>
        <p:spPr>
          <a:xfrm>
            <a:off x="6735700" y="3064242"/>
            <a:ext cx="4980709" cy="3228103"/>
          </a:xfrm>
          <a:prstGeom prst="arc">
            <a:avLst>
              <a:gd name="adj1" fmla="val 11401162"/>
              <a:gd name="adj2" fmla="val 16149076"/>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8" name="TextBox 7">
            <a:extLst>
              <a:ext uri="{FF2B5EF4-FFF2-40B4-BE49-F238E27FC236}">
                <a16:creationId xmlns:a16="http://schemas.microsoft.com/office/drawing/2014/main" id="{F4DB2D2D-2602-023D-C4E5-C84B28892822}"/>
              </a:ext>
            </a:extLst>
          </p:cNvPr>
          <p:cNvSpPr txBox="1"/>
          <p:nvPr/>
        </p:nvSpPr>
        <p:spPr>
          <a:xfrm>
            <a:off x="7381670" y="4308961"/>
            <a:ext cx="6099462" cy="369332"/>
          </a:xfrm>
          <a:prstGeom prst="rect">
            <a:avLst/>
          </a:prstGeom>
          <a:noFill/>
        </p:spPr>
        <p:txBody>
          <a:bodyPr wrap="square">
            <a:spAutoFit/>
          </a:bodyPr>
          <a:lstStyle/>
          <a:p>
            <a:r>
              <a:rPr lang="da-DK" sz="1800" dirty="0"/>
              <a:t>Forelæsninger</a:t>
            </a:r>
            <a:endParaRPr lang="da-DK" dirty="0"/>
          </a:p>
        </p:txBody>
      </p:sp>
      <p:sp>
        <p:nvSpPr>
          <p:cNvPr id="9" name="TextBox 8">
            <a:extLst>
              <a:ext uri="{FF2B5EF4-FFF2-40B4-BE49-F238E27FC236}">
                <a16:creationId xmlns:a16="http://schemas.microsoft.com/office/drawing/2014/main" id="{FE5E5A60-9A3F-127F-48D5-1FB9F0B205F1}"/>
              </a:ext>
            </a:extLst>
          </p:cNvPr>
          <p:cNvSpPr txBox="1"/>
          <p:nvPr/>
        </p:nvSpPr>
        <p:spPr>
          <a:xfrm rot="16620898">
            <a:off x="5498867" y="3219410"/>
            <a:ext cx="1777975" cy="369332"/>
          </a:xfrm>
          <a:prstGeom prst="rect">
            <a:avLst/>
          </a:prstGeom>
          <a:noFill/>
        </p:spPr>
        <p:txBody>
          <a:bodyPr wrap="square">
            <a:spAutoFit/>
          </a:bodyPr>
          <a:lstStyle/>
          <a:p>
            <a:r>
              <a:rPr lang="da-DK" sz="1800" dirty="0"/>
              <a:t>Sværhedsgrad</a:t>
            </a:r>
            <a:endParaRPr lang="da-DK" dirty="0"/>
          </a:p>
        </p:txBody>
      </p:sp>
    </p:spTree>
    <p:extLst>
      <p:ext uri="{BB962C8B-B14F-4D97-AF65-F5344CB8AC3E}">
        <p14:creationId xmlns:p14="http://schemas.microsoft.com/office/powerpoint/2010/main" val="327333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p:txBody>
          <a:bodyPr/>
          <a:lstStyle/>
          <a:p>
            <a:r>
              <a:rPr lang="da-DK" dirty="0"/>
              <a:t>Opgaveregning</a:t>
            </a:r>
          </a:p>
        </p:txBody>
      </p:sp>
      <p:sp>
        <p:nvSpPr>
          <p:cNvPr id="4" name="Text Placeholder 3"/>
          <p:cNvSpPr>
            <a:spLocks noGrp="1"/>
          </p:cNvSpPr>
          <p:nvPr>
            <p:ph type="body" sz="quarter" idx="12"/>
          </p:nvPr>
        </p:nvSpPr>
        <p:spPr>
          <a:xfrm>
            <a:off x="587375" y="2065337"/>
            <a:ext cx="10752512" cy="3965073"/>
          </a:xfrm>
        </p:spPr>
        <p:txBody>
          <a:bodyPr>
            <a:normAutofit/>
          </a:bodyPr>
          <a:lstStyle/>
          <a:p>
            <a:r>
              <a:rPr lang="da-DK" dirty="0"/>
              <a:t>Opgaven ligger på </a:t>
            </a:r>
            <a:r>
              <a:rPr lang="da-DK" dirty="0" err="1"/>
              <a:t>Moodle</a:t>
            </a:r>
            <a:r>
              <a:rPr lang="da-DK" dirty="0"/>
              <a:t> inden i er i grupperummet</a:t>
            </a:r>
          </a:p>
          <a:p>
            <a:r>
              <a:rPr lang="da-DK" dirty="0"/>
              <a:t>Løsningerne lægges op ca. 24 timer senere</a:t>
            </a:r>
          </a:p>
          <a:p>
            <a:pPr lvl="1"/>
            <a:r>
              <a:rPr lang="da-DK" dirty="0"/>
              <a:t>Undgå at kigge på løsningerne før du tror du har løst opgaven</a:t>
            </a:r>
          </a:p>
          <a:p>
            <a:r>
              <a:rPr lang="da-DK" dirty="0"/>
              <a:t>Jeg og TA er tilgængelige frem til ca. kl. 11:45</a:t>
            </a:r>
          </a:p>
          <a:p>
            <a:r>
              <a:rPr lang="da-DK" dirty="0"/>
              <a:t>(</a:t>
            </a:r>
            <a:r>
              <a:rPr lang="da-DK" dirty="0" err="1"/>
              <a:t>ChatGPT</a:t>
            </a:r>
            <a:r>
              <a:rPr lang="da-DK" dirty="0"/>
              <a:t>-slides?)</a:t>
            </a:r>
          </a:p>
        </p:txBody>
      </p:sp>
    </p:spTree>
    <p:extLst>
      <p:ext uri="{BB962C8B-B14F-4D97-AF65-F5344CB8AC3E}">
        <p14:creationId xmlns:p14="http://schemas.microsoft.com/office/powerpoint/2010/main" val="20690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p:txBody>
          <a:bodyPr/>
          <a:lstStyle/>
          <a:p>
            <a:r>
              <a:rPr lang="da-DK" dirty="0"/>
              <a:t>Dagens opgaver (1)</a:t>
            </a:r>
          </a:p>
        </p:txBody>
      </p:sp>
      <p:pic>
        <p:nvPicPr>
          <p:cNvPr id="5" name="Picture 4"/>
          <p:cNvPicPr>
            <a:picLocks noChangeAspect="1"/>
          </p:cNvPicPr>
          <p:nvPr/>
        </p:nvPicPr>
        <p:blipFill>
          <a:blip r:embed="rId2"/>
          <a:stretch>
            <a:fillRect/>
          </a:stretch>
        </p:blipFill>
        <p:spPr>
          <a:xfrm>
            <a:off x="481012" y="1604962"/>
            <a:ext cx="11229975" cy="3648075"/>
          </a:xfrm>
          <a:prstGeom prst="rect">
            <a:avLst/>
          </a:prstGeom>
        </p:spPr>
      </p:pic>
    </p:spTree>
    <p:extLst>
      <p:ext uri="{BB962C8B-B14F-4D97-AF65-F5344CB8AC3E}">
        <p14:creationId xmlns:p14="http://schemas.microsoft.com/office/powerpoint/2010/main" val="704467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p:cNvSpPr>
            <a:spLocks noGrp="1"/>
          </p:cNvSpPr>
          <p:nvPr>
            <p:ph type="title"/>
          </p:nvPr>
        </p:nvSpPr>
        <p:spPr/>
        <p:txBody>
          <a:bodyPr/>
          <a:lstStyle/>
          <a:p>
            <a:r>
              <a:rPr lang="da-DK" dirty="0"/>
              <a:t>Dagens opgaver (2)</a:t>
            </a:r>
          </a:p>
        </p:txBody>
      </p:sp>
      <p:pic>
        <p:nvPicPr>
          <p:cNvPr id="5" name="Picture 4"/>
          <p:cNvPicPr>
            <a:picLocks noChangeAspect="1"/>
          </p:cNvPicPr>
          <p:nvPr/>
        </p:nvPicPr>
        <p:blipFill>
          <a:blip r:embed="rId2"/>
          <a:stretch>
            <a:fillRect/>
          </a:stretch>
        </p:blipFill>
        <p:spPr>
          <a:xfrm>
            <a:off x="495300" y="1313244"/>
            <a:ext cx="11201400" cy="4648200"/>
          </a:xfrm>
          <a:prstGeom prst="rect">
            <a:avLst/>
          </a:prstGeom>
        </p:spPr>
      </p:pic>
    </p:spTree>
    <p:extLst>
      <p:ext uri="{BB962C8B-B14F-4D97-AF65-F5344CB8AC3E}">
        <p14:creationId xmlns:p14="http://schemas.microsoft.com/office/powerpoint/2010/main" val="1167811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p:txBody>
          <a:bodyPr/>
          <a:lstStyle/>
          <a:p>
            <a:r>
              <a:rPr lang="da-DK" dirty="0"/>
              <a:t>Dagens opgaver (3)</a:t>
            </a:r>
          </a:p>
        </p:txBody>
      </p:sp>
      <p:pic>
        <p:nvPicPr>
          <p:cNvPr id="5" name="Picture 4"/>
          <p:cNvPicPr>
            <a:picLocks noChangeAspect="1"/>
          </p:cNvPicPr>
          <p:nvPr/>
        </p:nvPicPr>
        <p:blipFill>
          <a:blip r:embed="rId2"/>
          <a:stretch>
            <a:fillRect/>
          </a:stretch>
        </p:blipFill>
        <p:spPr>
          <a:xfrm>
            <a:off x="587374" y="1844675"/>
            <a:ext cx="11201400" cy="4057650"/>
          </a:xfrm>
          <a:prstGeom prst="rect">
            <a:avLst/>
          </a:prstGeom>
        </p:spPr>
      </p:pic>
      <p:sp>
        <p:nvSpPr>
          <p:cNvPr id="6" name="TextBox 5"/>
          <p:cNvSpPr txBox="1"/>
          <p:nvPr/>
        </p:nvSpPr>
        <p:spPr>
          <a:xfrm>
            <a:off x="2354283" y="6009203"/>
            <a:ext cx="2571008" cy="369332"/>
          </a:xfrm>
          <a:prstGeom prst="rect">
            <a:avLst/>
          </a:prstGeom>
          <a:noFill/>
        </p:spPr>
        <p:txBody>
          <a:bodyPr wrap="square" rtlCol="0">
            <a:spAutoFit/>
          </a:bodyPr>
          <a:lstStyle/>
          <a:p>
            <a:r>
              <a:rPr lang="da-DK" b="1" dirty="0" err="1"/>
              <a:t>Exercise</a:t>
            </a:r>
            <a:r>
              <a:rPr lang="da-DK" b="1" dirty="0"/>
              <a:t> -&gt; Problems</a:t>
            </a:r>
          </a:p>
        </p:txBody>
      </p:sp>
      <p:cxnSp>
        <p:nvCxnSpPr>
          <p:cNvPr id="8" name="Straight Arrow Connector 7"/>
          <p:cNvCxnSpPr>
            <a:stCxn id="6" idx="0"/>
          </p:cNvCxnSpPr>
          <p:nvPr/>
        </p:nvCxnSpPr>
        <p:spPr>
          <a:xfrm flipV="1">
            <a:off x="3639787" y="5421086"/>
            <a:ext cx="148442" cy="5881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5300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p:cNvSpPr>
            <a:spLocks noGrp="1"/>
          </p:cNvSpPr>
          <p:nvPr>
            <p:ph type="title"/>
          </p:nvPr>
        </p:nvSpPr>
        <p:spPr/>
        <p:txBody>
          <a:bodyPr/>
          <a:lstStyle/>
          <a:p>
            <a:r>
              <a:rPr lang="da-DK" dirty="0"/>
              <a:t>Dagens opgaver (4)</a:t>
            </a:r>
          </a:p>
        </p:txBody>
      </p:sp>
      <p:pic>
        <p:nvPicPr>
          <p:cNvPr id="5" name="Picture 4"/>
          <p:cNvPicPr>
            <a:picLocks noChangeAspect="1"/>
          </p:cNvPicPr>
          <p:nvPr/>
        </p:nvPicPr>
        <p:blipFill>
          <a:blip r:embed="rId2"/>
          <a:stretch>
            <a:fillRect/>
          </a:stretch>
        </p:blipFill>
        <p:spPr>
          <a:xfrm>
            <a:off x="0" y="2557462"/>
            <a:ext cx="12105652" cy="1829343"/>
          </a:xfrm>
          <a:prstGeom prst="rect">
            <a:avLst/>
          </a:prstGeom>
        </p:spPr>
      </p:pic>
    </p:spTree>
    <p:extLst>
      <p:ext uri="{BB962C8B-B14F-4D97-AF65-F5344CB8AC3E}">
        <p14:creationId xmlns:p14="http://schemas.microsoft.com/office/powerpoint/2010/main" val="3236334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p:txBody>
          <a:bodyPr/>
          <a:lstStyle/>
          <a:p>
            <a:r>
              <a:rPr lang="da-DK"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4447707"/>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tinyurl.com/alg-f01-eval</a:t>
            </a:r>
          </a:p>
        </p:txBody>
      </p:sp>
      <p:sp>
        <p:nvSpPr>
          <p:cNvPr id="6" name="Text Placeholder 3">
            <a:extLst>
              <a:ext uri="{FF2B5EF4-FFF2-40B4-BE49-F238E27FC236}">
                <a16:creationId xmlns:a16="http://schemas.microsoft.com/office/drawing/2014/main" id="{72A1B0FB-A124-B4EF-B1BD-35C9E847D8AB}"/>
              </a:ext>
            </a:extLst>
          </p:cNvPr>
          <p:cNvSpPr>
            <a:spLocks noGrp="1"/>
          </p:cNvSpPr>
          <p:nvPr>
            <p:ph type="body" sz="quarter" idx="12"/>
          </p:nvPr>
        </p:nvSpPr>
        <p:spPr>
          <a:xfrm>
            <a:off x="587375" y="2065338"/>
            <a:ext cx="10752512" cy="2059190"/>
          </a:xfrm>
        </p:spPr>
        <p:txBody>
          <a:bodyPr>
            <a:normAutofit/>
          </a:bodyPr>
          <a:lstStyle/>
          <a:p>
            <a:r>
              <a:rPr lang="da-DK" dirty="0"/>
              <a:t>Hvad fungerede specielt dårligt / godt i dag?</a:t>
            </a:r>
            <a:br>
              <a:rPr lang="da-DK" dirty="0"/>
            </a:br>
            <a:endParaRPr lang="da-DK" dirty="0"/>
          </a:p>
        </p:txBody>
      </p:sp>
    </p:spTree>
    <p:extLst>
      <p:ext uri="{BB962C8B-B14F-4D97-AF65-F5344CB8AC3E}">
        <p14:creationId xmlns:p14="http://schemas.microsoft.com/office/powerpoint/2010/main" val="18803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a:t>
            </a:fld>
            <a:endParaRPr lang="en-US" dirty="0"/>
          </a:p>
        </p:txBody>
      </p:sp>
      <p:sp>
        <p:nvSpPr>
          <p:cNvPr id="3" name="Title 2"/>
          <p:cNvSpPr>
            <a:spLocks noGrp="1"/>
          </p:cNvSpPr>
          <p:nvPr>
            <p:ph type="title"/>
          </p:nvPr>
        </p:nvSpPr>
        <p:spPr>
          <a:xfrm>
            <a:off x="587374" y="370290"/>
            <a:ext cx="7461473" cy="1474385"/>
          </a:xfrm>
        </p:spPr>
        <p:txBody>
          <a:bodyPr/>
          <a:lstStyle/>
          <a:p>
            <a:r>
              <a:rPr lang="da-DK" dirty="0"/>
              <a:t>Problemløsning med Algoritmer</a:t>
            </a:r>
          </a:p>
        </p:txBody>
      </p:sp>
      <p:sp>
        <p:nvSpPr>
          <p:cNvPr id="4" name="Text Placeholder 3"/>
          <p:cNvSpPr>
            <a:spLocks noGrp="1"/>
          </p:cNvSpPr>
          <p:nvPr>
            <p:ph type="body" sz="quarter" idx="12"/>
          </p:nvPr>
        </p:nvSpPr>
        <p:spPr>
          <a:xfrm>
            <a:off x="587375" y="1863498"/>
            <a:ext cx="4322082" cy="420479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lnSpc>
                <a:spcPct val="100000"/>
              </a:lnSpc>
              <a:buNone/>
            </a:pPr>
            <a:r>
              <a:rPr lang="da-DK" sz="1800" b="1" dirty="0"/>
              <a:t>Kurset dækker</a:t>
            </a:r>
          </a:p>
          <a:p>
            <a:pPr>
              <a:lnSpc>
                <a:spcPct val="100000"/>
              </a:lnSpc>
            </a:pPr>
            <a:r>
              <a:rPr lang="da-DK" sz="1800" dirty="0"/>
              <a:t>Analyse</a:t>
            </a:r>
          </a:p>
          <a:p>
            <a:pPr lvl="1">
              <a:lnSpc>
                <a:spcPct val="100000"/>
              </a:lnSpc>
            </a:pPr>
            <a:r>
              <a:rPr lang="da-DK" sz="1600" dirty="0"/>
              <a:t>Specificering</a:t>
            </a:r>
          </a:p>
          <a:p>
            <a:pPr lvl="1">
              <a:lnSpc>
                <a:spcPct val="100000"/>
              </a:lnSpc>
            </a:pPr>
            <a:r>
              <a:rPr lang="da-DK" sz="1600" dirty="0"/>
              <a:t>Korrekthed</a:t>
            </a:r>
          </a:p>
          <a:p>
            <a:pPr lvl="1">
              <a:lnSpc>
                <a:spcPct val="100000"/>
              </a:lnSpc>
            </a:pPr>
            <a:r>
              <a:rPr lang="da-DK" sz="1600" dirty="0"/>
              <a:t>Effektivitet (f.eks. for sammenligning af algoritmer)</a:t>
            </a:r>
          </a:p>
          <a:p>
            <a:pPr>
              <a:lnSpc>
                <a:spcPct val="100000"/>
              </a:lnSpc>
            </a:pPr>
            <a:r>
              <a:rPr lang="da-DK" sz="1800" dirty="0"/>
              <a:t>Design</a:t>
            </a:r>
          </a:p>
          <a:p>
            <a:pPr lvl="1">
              <a:lnSpc>
                <a:spcPct val="100000"/>
              </a:lnSpc>
            </a:pPr>
            <a:r>
              <a:rPr lang="da-DK" sz="1600" dirty="0" err="1"/>
              <a:t>Computational</a:t>
            </a:r>
            <a:r>
              <a:rPr lang="da-DK" sz="1600" dirty="0"/>
              <a:t> </a:t>
            </a:r>
            <a:r>
              <a:rPr lang="da-DK" sz="1600" dirty="0" err="1"/>
              <a:t>Thinking</a:t>
            </a:r>
            <a:endParaRPr lang="da-DK" sz="1600" dirty="0"/>
          </a:p>
          <a:p>
            <a:pPr lvl="1">
              <a:lnSpc>
                <a:spcPct val="100000"/>
              </a:lnSpc>
            </a:pPr>
            <a:r>
              <a:rPr lang="da-DK" sz="1600" dirty="0"/>
              <a:t>Algoritmiske mønstre</a:t>
            </a:r>
          </a:p>
          <a:p>
            <a:pPr lvl="1">
              <a:lnSpc>
                <a:spcPct val="100000"/>
              </a:lnSpc>
            </a:pPr>
            <a:r>
              <a:rPr lang="da-DK" sz="1600" dirty="0"/>
              <a:t>Datastrukturer</a:t>
            </a:r>
          </a:p>
          <a:p>
            <a:pPr>
              <a:lnSpc>
                <a:spcPct val="100000"/>
              </a:lnSpc>
            </a:pPr>
            <a:r>
              <a:rPr lang="da-DK" sz="1800" dirty="0"/>
              <a:t>Fokus her på SW-CPH:</a:t>
            </a:r>
          </a:p>
          <a:p>
            <a:pPr lvl="1">
              <a:lnSpc>
                <a:spcPct val="100000"/>
              </a:lnSpc>
            </a:pPr>
            <a:r>
              <a:rPr lang="da-DK" sz="1600" dirty="0"/>
              <a:t>Koblingen mellem Teori og Praksis!</a:t>
            </a:r>
          </a:p>
          <a:p>
            <a:pPr marL="0" indent="0">
              <a:lnSpc>
                <a:spcPct val="100000"/>
              </a:lnSpc>
              <a:buNone/>
            </a:pPr>
            <a:endParaRPr lang="da-DK" sz="1800" dirty="0"/>
          </a:p>
        </p:txBody>
      </p:sp>
      <p:pic>
        <p:nvPicPr>
          <p:cNvPr id="6" name="Picture 5"/>
          <p:cNvPicPr>
            <a:picLocks noChangeAspect="1"/>
          </p:cNvPicPr>
          <p:nvPr/>
        </p:nvPicPr>
        <p:blipFill>
          <a:blip r:embed="rId2"/>
          <a:stretch>
            <a:fillRect/>
          </a:stretch>
        </p:blipFill>
        <p:spPr>
          <a:xfrm>
            <a:off x="7739437" y="706805"/>
            <a:ext cx="3600450" cy="5657850"/>
          </a:xfrm>
          <a:prstGeom prst="rect">
            <a:avLst/>
          </a:prstGeom>
        </p:spPr>
      </p:pic>
    </p:spTree>
    <p:extLst>
      <p:ext uri="{BB962C8B-B14F-4D97-AF65-F5344CB8AC3E}">
        <p14:creationId xmlns:p14="http://schemas.microsoft.com/office/powerpoint/2010/main" val="7552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7374" y="370290"/>
            <a:ext cx="7081117" cy="1474385"/>
          </a:xfrm>
        </p:spPr>
        <p:txBody>
          <a:bodyPr/>
          <a:lstStyle/>
          <a:p>
            <a:r>
              <a:rPr lang="da-DK" dirty="0"/>
              <a:t>Hvad er en algoritme?</a:t>
            </a:r>
          </a:p>
        </p:txBody>
      </p:sp>
      <p:sp>
        <p:nvSpPr>
          <p:cNvPr id="6" name="Text Placeholder 5"/>
          <p:cNvSpPr>
            <a:spLocks noGrp="1"/>
          </p:cNvSpPr>
          <p:nvPr>
            <p:ph type="body" sz="quarter" idx="12"/>
          </p:nvPr>
        </p:nvSpPr>
        <p:spPr>
          <a:xfrm>
            <a:off x="587375" y="2065337"/>
            <a:ext cx="7873873" cy="3703696"/>
          </a:xfrm>
        </p:spPr>
        <p:txBody>
          <a:bodyPr>
            <a:normAutofit/>
          </a:bodyPr>
          <a:lstStyle/>
          <a:p>
            <a:r>
              <a:rPr lang="da-DK" dirty="0"/>
              <a:t>Uformelt, </a:t>
            </a:r>
            <a:r>
              <a:rPr lang="nb-NO" dirty="0"/>
              <a:t>er en algoritme en veldefineret prosedyre for at løse et spesifikt problem.</a:t>
            </a:r>
            <a:br>
              <a:rPr lang="da-DK" dirty="0"/>
            </a:br>
            <a:endParaRPr lang="da-DK" dirty="0"/>
          </a:p>
          <a:p>
            <a:r>
              <a:rPr lang="da-DK" dirty="0"/>
              <a:t>Sekvens af beregninger (</a:t>
            </a:r>
            <a:r>
              <a:rPr lang="da-DK" dirty="0" err="1"/>
              <a:t>computational</a:t>
            </a:r>
            <a:r>
              <a:rPr lang="da-DK" dirty="0"/>
              <a:t> steps), der omformer en </a:t>
            </a:r>
            <a:r>
              <a:rPr lang="da-DK" b="1" dirty="0"/>
              <a:t>input</a:t>
            </a:r>
            <a:r>
              <a:rPr lang="da-DK" dirty="0"/>
              <a:t> til en </a:t>
            </a:r>
            <a:r>
              <a:rPr lang="da-DK" b="1" dirty="0"/>
              <a:t>output</a:t>
            </a:r>
          </a:p>
          <a:p>
            <a:pPr lvl="1"/>
            <a:r>
              <a:rPr lang="da-DK" b="1" dirty="0"/>
              <a:t>”</a:t>
            </a:r>
            <a:r>
              <a:rPr lang="en-US" dirty="0"/>
              <a:t>A set of rules that precisely defines a sequence of operations”</a:t>
            </a:r>
            <a:endParaRPr lang="da-DK" b="1" dirty="0"/>
          </a:p>
          <a:p>
            <a:pPr lvl="1"/>
            <a:r>
              <a:rPr lang="da-DK" dirty="0"/>
              <a:t>Sortering af en usorteret liste</a:t>
            </a:r>
          </a:p>
          <a:p>
            <a:pPr lvl="1"/>
            <a:r>
              <a:rPr lang="da-DK" dirty="0"/>
              <a:t>Søgning efter et tal i en liste</a:t>
            </a:r>
          </a:p>
          <a:p>
            <a:pPr lvl="1"/>
            <a:endParaRPr lang="da-DK" dirty="0"/>
          </a:p>
          <a:p>
            <a:r>
              <a:rPr lang="da-DK" dirty="0"/>
              <a:t>Et </a:t>
            </a:r>
            <a:r>
              <a:rPr lang="da-DK" b="1" dirty="0"/>
              <a:t>værktøj </a:t>
            </a:r>
            <a:r>
              <a:rPr lang="da-DK" dirty="0"/>
              <a:t>for at løse veldefinerede </a:t>
            </a:r>
            <a:r>
              <a:rPr lang="da-DK" b="1" dirty="0" err="1"/>
              <a:t>computational</a:t>
            </a:r>
            <a:r>
              <a:rPr lang="da-DK" b="1" dirty="0"/>
              <a:t> problems</a:t>
            </a:r>
          </a:p>
          <a:p>
            <a:pPr lvl="1"/>
            <a:r>
              <a:rPr lang="da-DK" dirty="0"/>
              <a:t>Problemformuleringen repræsenterer forholdet mellem input og output</a:t>
            </a:r>
          </a:p>
        </p:txBody>
      </p:sp>
    </p:spTree>
    <p:extLst>
      <p:ext uri="{BB962C8B-B14F-4D97-AF65-F5344CB8AC3E}">
        <p14:creationId xmlns:p14="http://schemas.microsoft.com/office/powerpoint/2010/main" val="27239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a:xfrm>
            <a:off x="587373" y="370290"/>
            <a:ext cx="8203335" cy="1474385"/>
          </a:xfrm>
        </p:spPr>
        <p:txBody>
          <a:bodyPr/>
          <a:lstStyle/>
          <a:p>
            <a:r>
              <a:rPr lang="da-DK" dirty="0"/>
              <a:t>Hvorfor studere algoritmer?</a:t>
            </a:r>
          </a:p>
        </p:txBody>
      </p:sp>
      <p:sp>
        <p:nvSpPr>
          <p:cNvPr id="4" name="Text Placeholder 3"/>
          <p:cNvSpPr>
            <a:spLocks noGrp="1"/>
          </p:cNvSpPr>
          <p:nvPr>
            <p:ph type="body" sz="quarter" idx="12"/>
          </p:nvPr>
        </p:nvSpPr>
        <p:spPr>
          <a:xfrm>
            <a:off x="587376" y="2065337"/>
            <a:ext cx="6090516" cy="3703696"/>
          </a:xfrm>
        </p:spPr>
        <p:txBody>
          <a:bodyPr>
            <a:normAutofit fontScale="92500" lnSpcReduction="10000"/>
          </a:bodyPr>
          <a:lstStyle/>
          <a:p>
            <a:r>
              <a:rPr lang="da-DK" dirty="0"/>
              <a:t>Brugt i alle aspekter af software og næsten alle videnskaber</a:t>
            </a:r>
          </a:p>
          <a:p>
            <a:r>
              <a:rPr lang="da-DK" dirty="0" err="1"/>
              <a:t>Fysikk</a:t>
            </a:r>
            <a:endParaRPr lang="da-DK" dirty="0"/>
          </a:p>
          <a:p>
            <a:pPr lvl="1"/>
            <a:r>
              <a:rPr lang="da-DK" dirty="0"/>
              <a:t>N-</a:t>
            </a:r>
            <a:r>
              <a:rPr lang="da-DK" dirty="0" err="1"/>
              <a:t>body</a:t>
            </a:r>
            <a:r>
              <a:rPr lang="da-DK" dirty="0"/>
              <a:t> simulation, </a:t>
            </a:r>
            <a:r>
              <a:rPr lang="da-DK" dirty="0" err="1"/>
              <a:t>particle</a:t>
            </a:r>
            <a:r>
              <a:rPr lang="da-DK" dirty="0"/>
              <a:t> </a:t>
            </a:r>
            <a:r>
              <a:rPr lang="da-DK" dirty="0" err="1"/>
              <a:t>collision</a:t>
            </a:r>
            <a:r>
              <a:rPr lang="da-DK" dirty="0"/>
              <a:t> simulation, </a:t>
            </a:r>
            <a:r>
              <a:rPr lang="da-DK" dirty="0" err="1"/>
              <a:t>aerodynamikk</a:t>
            </a:r>
            <a:endParaRPr lang="da-DK" dirty="0"/>
          </a:p>
          <a:p>
            <a:r>
              <a:rPr lang="da-DK" dirty="0"/>
              <a:t>Internet</a:t>
            </a:r>
          </a:p>
          <a:p>
            <a:pPr lvl="1"/>
            <a:r>
              <a:rPr lang="da-DK" dirty="0"/>
              <a:t>Søgning (</a:t>
            </a:r>
            <a:r>
              <a:rPr lang="da-DK" dirty="0" err="1"/>
              <a:t>e.g</a:t>
            </a:r>
            <a:r>
              <a:rPr lang="da-DK" dirty="0"/>
              <a:t>. </a:t>
            </a:r>
            <a:r>
              <a:rPr lang="da-DK" dirty="0" err="1"/>
              <a:t>PageRank</a:t>
            </a:r>
            <a:r>
              <a:rPr lang="da-DK" dirty="0"/>
              <a:t>), </a:t>
            </a:r>
            <a:r>
              <a:rPr lang="da-DK" dirty="0" err="1"/>
              <a:t>fildelning</a:t>
            </a:r>
            <a:endParaRPr lang="da-DK" dirty="0"/>
          </a:p>
          <a:p>
            <a:r>
              <a:rPr lang="da-DK" dirty="0"/>
              <a:t>Machine Learning og </a:t>
            </a:r>
            <a:r>
              <a:rPr lang="da-DK" dirty="0" err="1"/>
              <a:t>Artificial</a:t>
            </a:r>
            <a:r>
              <a:rPr lang="da-DK" dirty="0"/>
              <a:t> Intelligence</a:t>
            </a:r>
          </a:p>
          <a:p>
            <a:pPr lvl="1"/>
            <a:r>
              <a:rPr lang="da-DK" b="1" dirty="0"/>
              <a:t>NLP (Natural Language Processing),</a:t>
            </a:r>
            <a:r>
              <a:rPr lang="da-DK" dirty="0"/>
              <a:t> </a:t>
            </a:r>
            <a:r>
              <a:rPr lang="da-DK" dirty="0" err="1"/>
              <a:t>f.eks</a:t>
            </a:r>
            <a:r>
              <a:rPr lang="da-DK" dirty="0"/>
              <a:t> </a:t>
            </a:r>
            <a:r>
              <a:rPr lang="da-DK" b="1" dirty="0" err="1"/>
              <a:t>ChatGPT</a:t>
            </a:r>
            <a:r>
              <a:rPr lang="da-DK" dirty="0"/>
              <a:t>, Google </a:t>
            </a:r>
            <a:r>
              <a:rPr lang="da-DK" dirty="0" err="1"/>
              <a:t>Translate</a:t>
            </a:r>
            <a:endParaRPr lang="da-DK" dirty="0"/>
          </a:p>
          <a:p>
            <a:r>
              <a:rPr lang="da-DK" dirty="0"/>
              <a:t>Multimedia</a:t>
            </a:r>
          </a:p>
          <a:p>
            <a:pPr lvl="1"/>
            <a:r>
              <a:rPr lang="da-DK" dirty="0"/>
              <a:t>MP3, JPG, </a:t>
            </a:r>
            <a:r>
              <a:rPr lang="da-DK" dirty="0" err="1"/>
              <a:t>Compression</a:t>
            </a:r>
            <a:r>
              <a:rPr lang="da-DK" dirty="0"/>
              <a:t>, etc.</a:t>
            </a:r>
          </a:p>
          <a:p>
            <a:r>
              <a:rPr lang="da-DK" dirty="0"/>
              <a:t>Biologi</a:t>
            </a:r>
          </a:p>
          <a:p>
            <a:pPr lvl="1"/>
            <a:r>
              <a:rPr lang="da-DK" dirty="0"/>
              <a:t>Protein </a:t>
            </a:r>
            <a:r>
              <a:rPr lang="da-DK" dirty="0" err="1"/>
              <a:t>folding</a:t>
            </a:r>
            <a:r>
              <a:rPr lang="da-DK" dirty="0"/>
              <a:t>, human </a:t>
            </a:r>
            <a:r>
              <a:rPr lang="da-DK" dirty="0" err="1"/>
              <a:t>genome</a:t>
            </a:r>
            <a:r>
              <a:rPr lang="da-DK" dirty="0"/>
              <a:t> </a:t>
            </a:r>
            <a:r>
              <a:rPr lang="da-DK" dirty="0" err="1"/>
              <a:t>project</a:t>
            </a:r>
            <a:endParaRPr lang="da-DK"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171" y="2550968"/>
            <a:ext cx="4743450" cy="2476500"/>
          </a:xfrm>
          <a:prstGeom prst="rect">
            <a:avLst/>
          </a:prstGeom>
        </p:spPr>
      </p:pic>
    </p:spTree>
    <p:extLst>
      <p:ext uri="{BB962C8B-B14F-4D97-AF65-F5344CB8AC3E}">
        <p14:creationId xmlns:p14="http://schemas.microsoft.com/office/powerpoint/2010/main" val="184554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p:txBody>
          <a:bodyPr/>
          <a:lstStyle/>
          <a:p>
            <a:r>
              <a:rPr lang="da-DK" dirty="0"/>
              <a:t>Hvorfor studere algoritmer?</a:t>
            </a:r>
          </a:p>
        </p:txBody>
      </p:sp>
      <p:sp>
        <p:nvSpPr>
          <p:cNvPr id="4" name="Text Placeholder 3"/>
          <p:cNvSpPr>
            <a:spLocks noGrp="1"/>
          </p:cNvSpPr>
          <p:nvPr>
            <p:ph type="body" sz="quarter" idx="12"/>
          </p:nvPr>
        </p:nvSpPr>
        <p:spPr>
          <a:xfrm>
            <a:off x="587375" y="2065337"/>
            <a:ext cx="5108574" cy="1473730"/>
          </a:xfrm>
        </p:spPr>
        <p:txBody>
          <a:bodyPr/>
          <a:lstStyle/>
          <a:p>
            <a:r>
              <a:rPr lang="da-DK" dirty="0"/>
              <a:t>Gør det muligt at løse ‘umulige’ problemer</a:t>
            </a:r>
          </a:p>
          <a:p>
            <a:r>
              <a:rPr lang="da-DK" dirty="0"/>
              <a:t>Enorme forskelle mellem en simpel ‘brute-force’ løsning, og en god løsning</a:t>
            </a:r>
          </a:p>
          <a:p>
            <a:pPr lvl="1"/>
            <a:r>
              <a:rPr lang="da-DK" dirty="0" err="1"/>
              <a:t>Travelling</a:t>
            </a:r>
            <a:r>
              <a:rPr lang="da-DK" dirty="0"/>
              <a:t> </a:t>
            </a:r>
            <a:r>
              <a:rPr lang="da-DK" dirty="0" err="1"/>
              <a:t>Salesperson</a:t>
            </a:r>
            <a:r>
              <a:rPr lang="da-DK" dirty="0"/>
              <a:t> Problem</a:t>
            </a:r>
          </a:p>
          <a:p>
            <a:endParaRPr lang="da-DK" dirty="0"/>
          </a:p>
        </p:txBody>
      </p:sp>
      <p:pic>
        <p:nvPicPr>
          <p:cNvPr id="5" name="Picture 4"/>
          <p:cNvPicPr>
            <a:picLocks noChangeAspect="1"/>
          </p:cNvPicPr>
          <p:nvPr/>
        </p:nvPicPr>
        <p:blipFill rotWithShape="1">
          <a:blip r:embed="rId2"/>
          <a:srcRect l="13473" t="33364" r="54166" b="25555"/>
          <a:stretch/>
        </p:blipFill>
        <p:spPr>
          <a:xfrm>
            <a:off x="762000" y="3539067"/>
            <a:ext cx="4153428" cy="2965840"/>
          </a:xfrm>
          <a:prstGeom prst="rect">
            <a:avLst/>
          </a:prstGeom>
        </p:spPr>
      </p:pic>
      <p:pic>
        <p:nvPicPr>
          <p:cNvPr id="1026" name="Picture 2" descr="Traveling Salesman Problem -- from Wolfram Math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641" y="1107482"/>
            <a:ext cx="482917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srcRect l="7517" t="16099" r="19291" b="22246"/>
          <a:stretch/>
        </p:blipFill>
        <p:spPr>
          <a:xfrm>
            <a:off x="6615641" y="3790258"/>
            <a:ext cx="4931633" cy="2336791"/>
          </a:xfrm>
          <a:prstGeom prst="rect">
            <a:avLst/>
          </a:prstGeom>
        </p:spPr>
      </p:pic>
    </p:spTree>
    <p:extLst>
      <p:ext uri="{BB962C8B-B14F-4D97-AF65-F5344CB8AC3E}">
        <p14:creationId xmlns:p14="http://schemas.microsoft.com/office/powerpoint/2010/main" val="23834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a:xfrm>
            <a:off x="587373" y="370290"/>
            <a:ext cx="8360683" cy="1474385"/>
          </a:xfrm>
        </p:spPr>
        <p:txBody>
          <a:bodyPr/>
          <a:lstStyle/>
          <a:p>
            <a:r>
              <a:rPr lang="da-DK" dirty="0"/>
              <a:t>Typiske Algoritmiske Problemer - Sortering</a:t>
            </a:r>
          </a:p>
        </p:txBody>
      </p:sp>
      <p:sp>
        <p:nvSpPr>
          <p:cNvPr id="4" name="Text Placeholder 3"/>
          <p:cNvSpPr>
            <a:spLocks noGrp="1"/>
          </p:cNvSpPr>
          <p:nvPr>
            <p:ph type="body" sz="quarter" idx="12"/>
          </p:nvPr>
        </p:nvSpPr>
        <p:spPr>
          <a:xfrm>
            <a:off x="587375" y="2065337"/>
            <a:ext cx="5001895" cy="3703696"/>
          </a:xfrm>
        </p:spPr>
        <p:txBody>
          <a:bodyPr>
            <a:normAutofit/>
          </a:bodyPr>
          <a:lstStyle/>
          <a:p>
            <a:r>
              <a:rPr lang="da-DK" b="1" dirty="0"/>
              <a:t>The </a:t>
            </a:r>
            <a:r>
              <a:rPr lang="da-DK" b="1" dirty="0" err="1"/>
              <a:t>sorting</a:t>
            </a:r>
            <a:r>
              <a:rPr lang="da-DK" b="1" dirty="0"/>
              <a:t> problem: </a:t>
            </a:r>
          </a:p>
          <a:p>
            <a:pPr lvl="1"/>
            <a:r>
              <a:rPr lang="da-DK" b="1" dirty="0"/>
              <a:t>Input: </a:t>
            </a:r>
            <a:r>
              <a:rPr lang="da-DK" dirty="0"/>
              <a:t>A </a:t>
            </a:r>
            <a:r>
              <a:rPr lang="da-DK" dirty="0" err="1"/>
              <a:t>sequence</a:t>
            </a:r>
            <a:r>
              <a:rPr lang="da-DK" dirty="0"/>
              <a:t> of </a:t>
            </a:r>
            <a:r>
              <a:rPr lang="da-DK" i="1" dirty="0"/>
              <a:t>n</a:t>
            </a:r>
            <a:r>
              <a:rPr lang="da-DK" dirty="0"/>
              <a:t> </a:t>
            </a:r>
            <a:r>
              <a:rPr lang="da-DK" dirty="0" err="1"/>
              <a:t>numbers</a:t>
            </a:r>
            <a:r>
              <a:rPr lang="da-DK" dirty="0"/>
              <a:t> ⟨</a:t>
            </a:r>
            <a:r>
              <a:rPr lang="da-DK" i="1" dirty="0"/>
              <a:t>a</a:t>
            </a:r>
            <a:r>
              <a:rPr lang="da-DK" baseline="-25000" dirty="0"/>
              <a:t>1</a:t>
            </a:r>
            <a:r>
              <a:rPr lang="da-DK" dirty="0"/>
              <a:t>, </a:t>
            </a:r>
            <a:r>
              <a:rPr lang="da-DK" i="1" dirty="0"/>
              <a:t>a</a:t>
            </a:r>
            <a:r>
              <a:rPr lang="da-DK" baseline="-25000" dirty="0">
                <a:solidFill>
                  <a:srgbClr val="211A52"/>
                </a:solidFill>
              </a:rPr>
              <a:t>2</a:t>
            </a:r>
            <a:r>
              <a:rPr lang="da-DK" dirty="0"/>
              <a:t>,…, </a:t>
            </a:r>
            <a:r>
              <a:rPr lang="da-DK" i="1" dirty="0"/>
              <a:t>a</a:t>
            </a:r>
            <a:r>
              <a:rPr lang="da-DK" baseline="-25000" dirty="0">
                <a:solidFill>
                  <a:srgbClr val="211A52"/>
                </a:solidFill>
              </a:rPr>
              <a:t>n</a:t>
            </a:r>
            <a:r>
              <a:rPr lang="da-DK" dirty="0"/>
              <a:t>⟩ </a:t>
            </a:r>
          </a:p>
          <a:p>
            <a:pPr lvl="1"/>
            <a:r>
              <a:rPr lang="da-DK" b="1" dirty="0"/>
              <a:t>Output: </a:t>
            </a:r>
            <a:r>
              <a:rPr lang="da-DK" dirty="0"/>
              <a:t>A permutation (</a:t>
            </a:r>
            <a:r>
              <a:rPr lang="da-DK" dirty="0" err="1"/>
              <a:t>reordering</a:t>
            </a:r>
            <a:r>
              <a:rPr lang="da-DK" dirty="0"/>
              <a:t>) ⟨</a:t>
            </a:r>
            <a:r>
              <a:rPr lang="da-DK" i="1" dirty="0"/>
              <a:t>a’</a:t>
            </a:r>
            <a:r>
              <a:rPr lang="da-DK" baseline="-25000" dirty="0">
                <a:solidFill>
                  <a:srgbClr val="211A52"/>
                </a:solidFill>
              </a:rPr>
              <a:t>1</a:t>
            </a:r>
            <a:r>
              <a:rPr lang="el-GR" dirty="0"/>
              <a:t>, </a:t>
            </a:r>
            <a:r>
              <a:rPr lang="da-DK" i="1" dirty="0"/>
              <a:t>a’</a:t>
            </a:r>
            <a:r>
              <a:rPr lang="da-DK" baseline="-25000" dirty="0">
                <a:solidFill>
                  <a:srgbClr val="211A52"/>
                </a:solidFill>
              </a:rPr>
              <a:t>2</a:t>
            </a:r>
            <a:r>
              <a:rPr lang="el-GR" dirty="0"/>
              <a:t>,…, </a:t>
            </a:r>
            <a:r>
              <a:rPr lang="da-DK" i="1" dirty="0" err="1"/>
              <a:t>a’</a:t>
            </a:r>
            <a:r>
              <a:rPr lang="da-DK" baseline="-25000" dirty="0" err="1">
                <a:solidFill>
                  <a:srgbClr val="211A52"/>
                </a:solidFill>
              </a:rPr>
              <a:t>n</a:t>
            </a:r>
            <a:r>
              <a:rPr lang="da-DK" dirty="0"/>
              <a:t>⟩ of the input, </a:t>
            </a:r>
            <a:r>
              <a:rPr lang="da-DK" dirty="0" err="1"/>
              <a:t>such</a:t>
            </a:r>
            <a:r>
              <a:rPr lang="da-DK" dirty="0"/>
              <a:t> </a:t>
            </a:r>
            <a:r>
              <a:rPr lang="da-DK" dirty="0" err="1"/>
              <a:t>that</a:t>
            </a:r>
            <a:r>
              <a:rPr lang="da-DK" dirty="0"/>
              <a:t> </a:t>
            </a:r>
            <a:r>
              <a:rPr lang="da-DK" i="1" dirty="0"/>
              <a:t>a’</a:t>
            </a:r>
            <a:r>
              <a:rPr lang="da-DK" baseline="-25000" dirty="0">
                <a:solidFill>
                  <a:srgbClr val="211A52"/>
                </a:solidFill>
              </a:rPr>
              <a:t>1</a:t>
            </a:r>
            <a:r>
              <a:rPr lang="el-GR" dirty="0"/>
              <a:t> ≤ </a:t>
            </a:r>
            <a:r>
              <a:rPr lang="da-DK" i="1" dirty="0"/>
              <a:t>a’</a:t>
            </a:r>
            <a:r>
              <a:rPr lang="da-DK" baseline="-25000" dirty="0">
                <a:solidFill>
                  <a:srgbClr val="211A52"/>
                </a:solidFill>
              </a:rPr>
              <a:t>2</a:t>
            </a:r>
            <a:r>
              <a:rPr lang="el-GR" dirty="0"/>
              <a:t> ≤ ⋯ ≤ </a:t>
            </a:r>
            <a:r>
              <a:rPr lang="da-DK" i="1" dirty="0" err="1"/>
              <a:t>a’</a:t>
            </a:r>
            <a:r>
              <a:rPr lang="da-DK" baseline="-25000" dirty="0" err="1">
                <a:solidFill>
                  <a:srgbClr val="211A52"/>
                </a:solidFill>
              </a:rPr>
              <a:t>n</a:t>
            </a:r>
            <a:r>
              <a:rPr lang="da-DK" i="1" dirty="0"/>
              <a:t> </a:t>
            </a:r>
          </a:p>
          <a:p>
            <a:pPr lvl="1"/>
            <a:endParaRPr lang="da-DK" i="1" dirty="0"/>
          </a:p>
          <a:p>
            <a:r>
              <a:rPr lang="da-DK" b="1" dirty="0" err="1"/>
              <a:t>Example</a:t>
            </a:r>
            <a:r>
              <a:rPr lang="da-DK" b="1" dirty="0"/>
              <a:t> </a:t>
            </a:r>
            <a:r>
              <a:rPr lang="da-DK" b="1" dirty="0" err="1"/>
              <a:t>instance</a:t>
            </a:r>
            <a:r>
              <a:rPr lang="da-DK" b="1" dirty="0"/>
              <a:t>:</a:t>
            </a:r>
          </a:p>
          <a:p>
            <a:pPr lvl="1"/>
            <a:r>
              <a:rPr lang="en-US" dirty="0"/>
              <a:t>Input sequence </a:t>
            </a:r>
            <a:r>
              <a:rPr lang="da-DK" dirty="0"/>
              <a:t>⟨</a:t>
            </a:r>
            <a:r>
              <a:rPr lang="en-US" dirty="0"/>
              <a:t>31, 41, 59, 26, 41, 58</a:t>
            </a:r>
            <a:r>
              <a:rPr lang="da-DK" dirty="0"/>
              <a:t>⟩</a:t>
            </a:r>
          </a:p>
          <a:p>
            <a:pPr lvl="1"/>
            <a:r>
              <a:rPr lang="da-DK" dirty="0"/>
              <a:t>Output </a:t>
            </a:r>
            <a:r>
              <a:rPr lang="da-DK" dirty="0" err="1"/>
              <a:t>sequence</a:t>
            </a:r>
            <a:r>
              <a:rPr lang="da-DK" dirty="0"/>
              <a:t>: ⟨</a:t>
            </a:r>
            <a:r>
              <a:rPr lang="pt-BR" dirty="0"/>
              <a:t>26, 31, 41, 41, 58, 59</a:t>
            </a:r>
            <a:r>
              <a:rPr lang="da-DK" dirty="0"/>
              <a:t>⟩</a:t>
            </a:r>
            <a:endParaRPr lang="da-DK"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949" y="1844675"/>
            <a:ext cx="6096000" cy="3829050"/>
          </a:xfrm>
          <a:prstGeom prst="rect">
            <a:avLst/>
          </a:prstGeom>
        </p:spPr>
      </p:pic>
      <p:sp>
        <p:nvSpPr>
          <p:cNvPr id="6" name="Rectangle 5"/>
          <p:cNvSpPr/>
          <p:nvPr/>
        </p:nvSpPr>
        <p:spPr>
          <a:xfrm>
            <a:off x="5589270" y="3112655"/>
            <a:ext cx="6322085" cy="1293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5589270" y="4368080"/>
            <a:ext cx="6322085" cy="1293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397789" y="5432722"/>
            <a:ext cx="6096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da-DK" b="1" dirty="0"/>
              <a:t>Problemformuleringen</a:t>
            </a:r>
          </a:p>
          <a:p>
            <a:pPr marL="285750" indent="-285750">
              <a:buFont typeface="Arial" panose="020B0604020202020204" pitchFamily="34" charset="0"/>
              <a:buChar char="•"/>
            </a:pPr>
            <a:r>
              <a:rPr lang="da-DK" b="1" dirty="0"/>
              <a:t>repræsenterer forholdet mellem input og output</a:t>
            </a:r>
          </a:p>
          <a:p>
            <a:pPr marL="285750" indent="-285750">
              <a:buFont typeface="Arial" panose="020B0604020202020204" pitchFamily="34" charset="0"/>
              <a:buChar char="•"/>
            </a:pPr>
            <a:r>
              <a:rPr lang="da-DK" b="1" dirty="0"/>
              <a:t>er specifik (og ikke tvetydig)</a:t>
            </a:r>
          </a:p>
        </p:txBody>
      </p:sp>
      <p:sp>
        <p:nvSpPr>
          <p:cNvPr id="9" name="Oval 8">
            <a:extLst>
              <a:ext uri="{FF2B5EF4-FFF2-40B4-BE49-F238E27FC236}">
                <a16:creationId xmlns:a16="http://schemas.microsoft.com/office/drawing/2014/main" id="{3F6ADCD9-3322-0F3C-D79E-7CD1C01E855A}"/>
              </a:ext>
            </a:extLst>
          </p:cNvPr>
          <p:cNvSpPr/>
          <p:nvPr/>
        </p:nvSpPr>
        <p:spPr>
          <a:xfrm>
            <a:off x="2980706" y="3063834"/>
            <a:ext cx="172193" cy="2315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11" name="Straight Arrow Connector 10">
            <a:extLst>
              <a:ext uri="{FF2B5EF4-FFF2-40B4-BE49-F238E27FC236}">
                <a16:creationId xmlns:a16="http://schemas.microsoft.com/office/drawing/2014/main" id="{EB05DF67-FD73-41F4-E5C0-AF8AED475119}"/>
              </a:ext>
            </a:extLst>
          </p:cNvPr>
          <p:cNvCxnSpPr/>
          <p:nvPr/>
        </p:nvCxnSpPr>
        <p:spPr>
          <a:xfrm flipH="1" flipV="1">
            <a:off x="3152899" y="3295403"/>
            <a:ext cx="2778826" cy="99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FDBCA41-6FB9-D8D3-4538-3DD55F2321B8}"/>
              </a:ext>
            </a:extLst>
          </p:cNvPr>
          <p:cNvSpPr/>
          <p:nvPr/>
        </p:nvSpPr>
        <p:spPr>
          <a:xfrm>
            <a:off x="5576543" y="3998748"/>
            <a:ext cx="6096000" cy="36933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da-DK" b="1" dirty="0"/>
              <a:t>Er det vigtigt med </a:t>
            </a:r>
            <a:r>
              <a:rPr lang="el-GR" dirty="0"/>
              <a:t>≤</a:t>
            </a:r>
            <a:r>
              <a:rPr lang="da-DK" dirty="0"/>
              <a:t>? Hvad sker der hvis vi skriver &lt;?</a:t>
            </a:r>
            <a:r>
              <a:rPr lang="da-DK" b="1" dirty="0"/>
              <a:t> </a:t>
            </a:r>
          </a:p>
        </p:txBody>
      </p:sp>
    </p:spTree>
    <p:extLst>
      <p:ext uri="{BB962C8B-B14F-4D97-AF65-F5344CB8AC3E}">
        <p14:creationId xmlns:p14="http://schemas.microsoft.com/office/powerpoint/2010/main" val="365464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9"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330" rtl="0" eaLnBrk="1" fontAlgn="auto" latinLnBrk="0" hangingPunct="1">
              <a:lnSpc>
                <a:spcPct val="100000"/>
              </a:lnSpc>
              <a:spcBef>
                <a:spcPts val="0"/>
              </a:spcBef>
              <a:spcAft>
                <a:spcPts val="0"/>
              </a:spcAft>
              <a:buClrTx/>
              <a:buSzTx/>
              <a:buFontTx/>
              <a:buNone/>
              <a:tabLst/>
              <a:defRPr/>
            </a:pPr>
            <a:fld id="{D8D877B3-D348-4611-9BDB-C5374591D951}" type="slidenum">
              <a:rPr kumimoji="0" lang="en-US" sz="1000" b="1" i="0" u="none" strike="noStrike" kern="1200" cap="none" spc="0" normalizeH="0" baseline="0" noProof="0" smtClean="0">
                <a:ln>
                  <a:noFill/>
                </a:ln>
                <a:solidFill>
                  <a:srgbClr val="211A52">
                    <a:alpha val="70000"/>
                  </a:srgbClr>
                </a:solidFill>
                <a:effectLst/>
                <a:uLnTx/>
                <a:uFillTx/>
                <a:latin typeface="Arial"/>
              </a:rPr>
              <a:pPr marL="0" marR="0" lvl="0" indent="0" algn="r" defTabSz="914330" rtl="0" eaLnBrk="1" fontAlgn="auto" latinLnBrk="0" hangingPunct="1">
                <a:lnSpc>
                  <a:spcPct val="100000"/>
                </a:lnSpc>
                <a:spcBef>
                  <a:spcPts val="0"/>
                </a:spcBef>
                <a:spcAft>
                  <a:spcPts val="0"/>
                </a:spcAft>
                <a:buClrTx/>
                <a:buSzTx/>
                <a:buFontTx/>
                <a:buNone/>
                <a:tabLst/>
                <a:defRPr/>
              </a:pPr>
              <a:t>9</a:t>
            </a:fld>
            <a:endParaRPr kumimoji="0" lang="en-US" sz="1000" b="1" i="0" u="none" strike="noStrike" kern="1200" cap="none" spc="0" normalizeH="0" baseline="0" noProof="0" dirty="0">
              <a:ln>
                <a:noFill/>
              </a:ln>
              <a:solidFill>
                <a:srgbClr val="211A52">
                  <a:alpha val="70000"/>
                </a:srgbClr>
              </a:solidFill>
              <a:effectLst/>
              <a:uLnTx/>
              <a:uFillTx/>
              <a:latin typeface="Arial"/>
            </a:endParaRPr>
          </a:p>
        </p:txBody>
      </p:sp>
      <p:sp>
        <p:nvSpPr>
          <p:cNvPr id="3" name="Title 2"/>
          <p:cNvSpPr>
            <a:spLocks noGrp="1"/>
          </p:cNvSpPr>
          <p:nvPr>
            <p:ph type="title"/>
          </p:nvPr>
        </p:nvSpPr>
        <p:spPr>
          <a:xfrm>
            <a:off x="587373" y="370290"/>
            <a:ext cx="8253806" cy="1474385"/>
          </a:xfrm>
        </p:spPr>
        <p:txBody>
          <a:bodyPr/>
          <a:lstStyle/>
          <a:p>
            <a:r>
              <a:rPr lang="da-DK" dirty="0"/>
              <a:t>Typiske Algoritmiske Problemer - Søgning</a:t>
            </a:r>
          </a:p>
        </p:txBody>
      </p:sp>
      <p:sp>
        <p:nvSpPr>
          <p:cNvPr id="4" name="Text Placeholder 3"/>
          <p:cNvSpPr>
            <a:spLocks noGrp="1"/>
          </p:cNvSpPr>
          <p:nvPr>
            <p:ph type="body" sz="quarter" idx="12"/>
          </p:nvPr>
        </p:nvSpPr>
        <p:spPr>
          <a:xfrm>
            <a:off x="587375" y="2065337"/>
            <a:ext cx="5001895" cy="3703696"/>
          </a:xfrm>
        </p:spPr>
        <p:txBody>
          <a:bodyPr>
            <a:normAutofit/>
          </a:bodyPr>
          <a:lstStyle/>
          <a:p>
            <a:r>
              <a:rPr lang="da-DK" b="1" dirty="0"/>
              <a:t>The element </a:t>
            </a:r>
            <a:r>
              <a:rPr lang="da-DK" b="1" dirty="0" err="1"/>
              <a:t>search</a:t>
            </a:r>
            <a:r>
              <a:rPr lang="da-DK" b="1" dirty="0"/>
              <a:t> problem: </a:t>
            </a:r>
          </a:p>
          <a:p>
            <a:pPr lvl="1"/>
            <a:r>
              <a:rPr lang="da-DK" b="1" dirty="0"/>
              <a:t>Input: </a:t>
            </a:r>
            <a:r>
              <a:rPr lang="da-DK" dirty="0"/>
              <a:t>A </a:t>
            </a:r>
            <a:r>
              <a:rPr lang="da-DK" dirty="0" err="1"/>
              <a:t>sequence</a:t>
            </a:r>
            <a:r>
              <a:rPr lang="da-DK" dirty="0"/>
              <a:t> of </a:t>
            </a:r>
            <a:r>
              <a:rPr lang="da-DK" i="1" dirty="0"/>
              <a:t>n</a:t>
            </a:r>
            <a:r>
              <a:rPr lang="da-DK" dirty="0"/>
              <a:t> </a:t>
            </a:r>
            <a:r>
              <a:rPr lang="da-DK" dirty="0" err="1"/>
              <a:t>numbers</a:t>
            </a:r>
            <a:r>
              <a:rPr lang="da-DK" dirty="0"/>
              <a:t> ⟨</a:t>
            </a:r>
            <a:r>
              <a:rPr lang="da-DK" i="1" dirty="0"/>
              <a:t>a</a:t>
            </a:r>
            <a:r>
              <a:rPr lang="da-DK" baseline="-25000" dirty="0"/>
              <a:t>1</a:t>
            </a:r>
            <a:r>
              <a:rPr lang="da-DK" dirty="0"/>
              <a:t>, </a:t>
            </a:r>
            <a:r>
              <a:rPr lang="da-DK" i="1" dirty="0"/>
              <a:t>a</a:t>
            </a:r>
            <a:r>
              <a:rPr lang="da-DK" baseline="-25000" dirty="0">
                <a:solidFill>
                  <a:srgbClr val="211A52"/>
                </a:solidFill>
              </a:rPr>
              <a:t>2</a:t>
            </a:r>
            <a:r>
              <a:rPr lang="da-DK" dirty="0"/>
              <a:t>,…, </a:t>
            </a:r>
            <a:r>
              <a:rPr lang="da-DK" i="1" dirty="0"/>
              <a:t>a</a:t>
            </a:r>
            <a:r>
              <a:rPr lang="da-DK" baseline="-25000" dirty="0">
                <a:solidFill>
                  <a:srgbClr val="211A52"/>
                </a:solidFill>
              </a:rPr>
              <a:t>n</a:t>
            </a:r>
            <a:r>
              <a:rPr lang="da-DK" dirty="0"/>
              <a:t>⟩, and a </a:t>
            </a:r>
            <a:r>
              <a:rPr lang="da-DK" dirty="0" err="1"/>
              <a:t>number</a:t>
            </a:r>
            <a:r>
              <a:rPr lang="da-DK" dirty="0"/>
              <a:t> </a:t>
            </a:r>
            <a:r>
              <a:rPr lang="da-DK" i="1" dirty="0"/>
              <a:t>a</a:t>
            </a:r>
            <a:r>
              <a:rPr lang="da-DK" dirty="0"/>
              <a:t> </a:t>
            </a:r>
          </a:p>
          <a:p>
            <a:pPr lvl="1"/>
            <a:r>
              <a:rPr lang="da-DK" b="1" dirty="0"/>
              <a:t>Output: </a:t>
            </a:r>
            <a:r>
              <a:rPr lang="da-DK" dirty="0"/>
              <a:t>An </a:t>
            </a:r>
            <a:r>
              <a:rPr lang="da-DK" dirty="0" err="1"/>
              <a:t>index</a:t>
            </a:r>
            <a:r>
              <a:rPr lang="da-DK" dirty="0"/>
              <a:t> 1 </a:t>
            </a:r>
            <a:r>
              <a:rPr lang="el-GR" dirty="0"/>
              <a:t>≤ </a:t>
            </a:r>
            <a:r>
              <a:rPr lang="da-DK" dirty="0"/>
              <a:t> i </a:t>
            </a:r>
            <a:r>
              <a:rPr lang="el-GR" dirty="0"/>
              <a:t>≤ </a:t>
            </a:r>
            <a:r>
              <a:rPr lang="da-DK" dirty="0"/>
              <a:t> n, </a:t>
            </a:r>
            <a:r>
              <a:rPr lang="da-DK" dirty="0" err="1"/>
              <a:t>such</a:t>
            </a:r>
            <a:r>
              <a:rPr lang="da-DK" dirty="0"/>
              <a:t> </a:t>
            </a:r>
            <a:r>
              <a:rPr lang="da-DK" dirty="0" err="1"/>
              <a:t>that</a:t>
            </a:r>
            <a:r>
              <a:rPr lang="da-DK" dirty="0"/>
              <a:t> a=</a:t>
            </a:r>
            <a:r>
              <a:rPr lang="da-DK" dirty="0" err="1"/>
              <a:t>a</a:t>
            </a:r>
            <a:r>
              <a:rPr lang="da-DK" baseline="-25000" dirty="0" err="1">
                <a:solidFill>
                  <a:srgbClr val="211A52"/>
                </a:solidFill>
              </a:rPr>
              <a:t>i</a:t>
            </a:r>
            <a:r>
              <a:rPr lang="da-DK" dirty="0"/>
              <a:t> </a:t>
            </a:r>
            <a:r>
              <a:rPr lang="da-DK" b="1" dirty="0" err="1"/>
              <a:t>iff</a:t>
            </a:r>
            <a:r>
              <a:rPr lang="da-DK" b="1" dirty="0"/>
              <a:t> </a:t>
            </a:r>
            <a:r>
              <a:rPr lang="da-DK" dirty="0" err="1"/>
              <a:t>there</a:t>
            </a:r>
            <a:r>
              <a:rPr lang="da-DK" dirty="0"/>
              <a:t> </a:t>
            </a:r>
            <a:r>
              <a:rPr lang="da-DK" dirty="0" err="1"/>
              <a:t>exists</a:t>
            </a:r>
            <a:r>
              <a:rPr lang="da-DK" dirty="0"/>
              <a:t> </a:t>
            </a:r>
            <a:r>
              <a:rPr lang="da-DK" dirty="0" err="1"/>
              <a:t>such</a:t>
            </a:r>
            <a:r>
              <a:rPr lang="da-DK" dirty="0"/>
              <a:t> an element, </a:t>
            </a:r>
            <a:r>
              <a:rPr lang="da-DK" dirty="0" err="1"/>
              <a:t>otherwise</a:t>
            </a:r>
            <a:r>
              <a:rPr lang="da-DK" dirty="0"/>
              <a:t> 0</a:t>
            </a:r>
            <a:endParaRPr lang="da-DK" i="1" dirty="0"/>
          </a:p>
          <a:p>
            <a:pPr lvl="1"/>
            <a:endParaRPr lang="da-DK" i="1" dirty="0"/>
          </a:p>
          <a:p>
            <a:r>
              <a:rPr lang="da-DK" b="1" dirty="0" err="1"/>
              <a:t>Example</a:t>
            </a:r>
            <a:r>
              <a:rPr lang="da-DK" b="1" dirty="0"/>
              <a:t> </a:t>
            </a:r>
            <a:r>
              <a:rPr lang="da-DK" b="1" dirty="0" err="1"/>
              <a:t>instance</a:t>
            </a:r>
            <a:r>
              <a:rPr lang="da-DK" b="1" dirty="0"/>
              <a:t>:</a:t>
            </a:r>
          </a:p>
          <a:p>
            <a:pPr lvl="1"/>
            <a:r>
              <a:rPr lang="en-US" dirty="0"/>
              <a:t>Input: </a:t>
            </a:r>
            <a:r>
              <a:rPr lang="da-DK" dirty="0"/>
              <a:t>⟨</a:t>
            </a:r>
            <a:r>
              <a:rPr lang="en-US" dirty="0"/>
              <a:t>31, 41, 59, 26, 41, 58</a:t>
            </a:r>
            <a:r>
              <a:rPr lang="da-DK" dirty="0"/>
              <a:t>⟩, 41</a:t>
            </a:r>
          </a:p>
          <a:p>
            <a:pPr lvl="1"/>
            <a:r>
              <a:rPr lang="da-DK" dirty="0"/>
              <a:t>Output: 2</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6415"/>
          <a:stretch/>
        </p:blipFill>
        <p:spPr>
          <a:xfrm>
            <a:off x="5695949" y="1844675"/>
            <a:ext cx="6096000" cy="128598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4867" r="71404" b="66415"/>
          <a:stretch/>
        </p:blipFill>
        <p:spPr>
          <a:xfrm>
            <a:off x="6602277" y="3274193"/>
            <a:ext cx="836909" cy="1285983"/>
          </a:xfrm>
          <a:prstGeom prst="rect">
            <a:avLst/>
          </a:prstGeom>
        </p:spPr>
      </p:pic>
      <p:sp>
        <p:nvSpPr>
          <p:cNvPr id="9" name="Rectangle 8"/>
          <p:cNvSpPr/>
          <p:nvPr/>
        </p:nvSpPr>
        <p:spPr>
          <a:xfrm>
            <a:off x="5589270" y="3311953"/>
            <a:ext cx="6322085" cy="1293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p:cNvSpPr/>
          <p:nvPr/>
        </p:nvSpPr>
        <p:spPr>
          <a:xfrm>
            <a:off x="506277" y="5565789"/>
            <a:ext cx="6096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da-DK" b="1" dirty="0"/>
              <a:t>Problemformuleringen</a:t>
            </a:r>
          </a:p>
          <a:p>
            <a:pPr marL="285750" indent="-285750">
              <a:buFont typeface="Arial" panose="020B0604020202020204" pitchFamily="34" charset="0"/>
              <a:buChar char="•"/>
            </a:pPr>
            <a:r>
              <a:rPr lang="da-DK" b="1" dirty="0"/>
              <a:t>repræsenterer forholdet mellem input og output</a:t>
            </a:r>
          </a:p>
          <a:p>
            <a:pPr marL="285750" indent="-285750">
              <a:buFont typeface="Arial" panose="020B0604020202020204" pitchFamily="34" charset="0"/>
              <a:buChar char="•"/>
            </a:pPr>
            <a:r>
              <a:rPr lang="da-DK" b="1" dirty="0"/>
              <a:t>er specifik (og ikke tvetydig)</a:t>
            </a:r>
          </a:p>
        </p:txBody>
      </p:sp>
      <p:sp>
        <p:nvSpPr>
          <p:cNvPr id="6" name="Rectangle 5">
            <a:extLst>
              <a:ext uri="{FF2B5EF4-FFF2-40B4-BE49-F238E27FC236}">
                <a16:creationId xmlns:a16="http://schemas.microsoft.com/office/drawing/2014/main" id="{83043B60-B6B0-ECF2-FB46-85A4D7EDD8F4}"/>
              </a:ext>
            </a:extLst>
          </p:cNvPr>
          <p:cNvSpPr/>
          <p:nvPr/>
        </p:nvSpPr>
        <p:spPr>
          <a:xfrm>
            <a:off x="6021860" y="4578884"/>
            <a:ext cx="6096000" cy="9233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da-DK" b="1" dirty="0"/>
              <a:t>Indeksering… </a:t>
            </a:r>
          </a:p>
          <a:p>
            <a:r>
              <a:rPr lang="da-DK" b="1" dirty="0"/>
              <a:t>Det ”matematiske” indhold i CLRS bruger 1-initialt, </a:t>
            </a:r>
            <a:br>
              <a:rPr lang="da-DK" b="1" dirty="0"/>
            </a:br>
            <a:r>
              <a:rPr lang="da-DK" b="1" dirty="0"/>
              <a:t>og det ”datalogiske” bruger 0-initialt</a:t>
            </a:r>
          </a:p>
        </p:txBody>
      </p:sp>
    </p:spTree>
    <p:extLst>
      <p:ext uri="{BB962C8B-B14F-4D97-AF65-F5344CB8AC3E}">
        <p14:creationId xmlns:p14="http://schemas.microsoft.com/office/powerpoint/2010/main" val="408317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6" grpId="0" animBg="1"/>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2.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ED49AB-59DE-4FF7-9348-60B6F5ACD27D}">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bfb3083c-c57b-4611-a9bc-f653d3097a5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AAU 16_9 (EN)</Template>
  <TotalTime>6114</TotalTime>
  <Words>1730</Words>
  <Application>Microsoft Office PowerPoint</Application>
  <PresentationFormat>Widescreen</PresentationFormat>
  <Paragraphs>279</Paragraphs>
  <Slides>36</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36</vt:i4>
      </vt:variant>
    </vt:vector>
  </HeadingPairs>
  <TitlesOfParts>
    <vt:vector size="42" baseType="lpstr">
      <vt:lpstr>Arial</vt:lpstr>
      <vt:lpstr>Arial Black</vt:lpstr>
      <vt:lpstr>Calibri</vt:lpstr>
      <vt:lpstr>AAU PowerPoint</vt:lpstr>
      <vt:lpstr>AAU PowerPoint - Blue</vt:lpstr>
      <vt:lpstr>1_AAU PowerPoint</vt:lpstr>
      <vt:lpstr>Algorithms, Correctness,  and Efficiency  Algorithms and Data Structures, ALG, F23, Lecture 01</vt:lpstr>
      <vt:lpstr>Outline</vt:lpstr>
      <vt:lpstr>Læringsmål</vt:lpstr>
      <vt:lpstr>Problemløsning med Algoritmer</vt:lpstr>
      <vt:lpstr>Hvad er en algoritme?</vt:lpstr>
      <vt:lpstr>Hvorfor studere algoritmer?</vt:lpstr>
      <vt:lpstr>Hvorfor studere algoritmer?</vt:lpstr>
      <vt:lpstr>Typiske Algoritmiske Problemer - Sortering</vt:lpstr>
      <vt:lpstr>Typiske Algoritmiske Problemer - Søgning</vt:lpstr>
      <vt:lpstr>Instances</vt:lpstr>
      <vt:lpstr>Dagens funktion for case-gruppedannelse: </vt:lpstr>
      <vt:lpstr>Case Time: Algoritmer på Fredagsbaren</vt:lpstr>
      <vt:lpstr>Recap</vt:lpstr>
      <vt:lpstr>Fra Problemer til Algoritmer</vt:lpstr>
      <vt:lpstr>Beskrivelse af Algoritmer</vt:lpstr>
      <vt:lpstr>An Elementary Search Algorithm</vt:lpstr>
      <vt:lpstr>An Elementary Search Algorithm</vt:lpstr>
      <vt:lpstr>An Elementary Search Algorithm</vt:lpstr>
      <vt:lpstr>Algoritmer og Effektivitet</vt:lpstr>
      <vt:lpstr>Hvorfor Analysere Algoritmer?</vt:lpstr>
      <vt:lpstr>Analyse af Effektivitet</vt:lpstr>
      <vt:lpstr>Input Størrelse</vt:lpstr>
      <vt:lpstr>Running Time / Køretid</vt:lpstr>
      <vt:lpstr>Running Time for Find-Element</vt:lpstr>
      <vt:lpstr>Case Time: Element Search</vt:lpstr>
      <vt:lpstr>Recap</vt:lpstr>
      <vt:lpstr>Running time kan variere med samme n</vt:lpstr>
      <vt:lpstr>Worst case Analyse</vt:lpstr>
      <vt:lpstr>Order of Growth</vt:lpstr>
      <vt:lpstr>Dagens temaer</vt:lpstr>
      <vt:lpstr>Opgaveregning</vt:lpstr>
      <vt:lpstr>Dagens opgaver (1)</vt:lpstr>
      <vt:lpstr>Dagens opgaver (2)</vt:lpstr>
      <vt:lpstr>Dagens opgaver (3)</vt:lpstr>
      <vt:lpstr>Dagens opgaver (4)</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56</cp:revision>
  <cp:lastPrinted>2017-03-09T03:48:56Z</cp:lastPrinted>
  <dcterms:created xsi:type="dcterms:W3CDTF">2021-01-19T07:16:12Z</dcterms:created>
  <dcterms:modified xsi:type="dcterms:W3CDTF">2023-02-23T09:03:31Z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